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8288000" cy="10287000"/>
  <p:notesSz cx="6858000" cy="9144000"/>
  <p:embeddedFontLst>
    <p:embeddedFont>
      <p:font typeface="Abril Fatface" panose="02000503000000020003" pitchFamily="2" charset="0"/>
      <p:regular r:id="rId35"/>
    </p:embeddedFont>
    <p:embeddedFont>
      <p:font typeface="Abril Fatface Italics" panose="020B060402020202020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Roboto Bold" panose="02000000000000000000" charset="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2F3D"/>
    <a:srgbClr val="ED8C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9" autoAdjust="0"/>
    <p:restoredTop sz="82999" autoAdjust="0"/>
  </p:normalViewPr>
  <p:slideViewPr>
    <p:cSldViewPr>
      <p:cViewPr varScale="1">
        <p:scale>
          <a:sx n="47" d="100"/>
          <a:sy n="47" d="100"/>
        </p:scale>
        <p:origin x="97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EBDD7-3254-415C-B418-5C324331C941}" type="datetimeFigureOut">
              <a:rPr lang="en-ID" smtClean="0"/>
              <a:t>07/10/2023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088C2-59E2-4705-8600-4F80CD68F7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49520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088C2-59E2-4705-8600-4F80CD68F792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2985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050" dirty="0" err="1"/>
              <a:t>Kecelakaan</a:t>
            </a:r>
            <a:r>
              <a:rPr lang="en-ID" sz="1050" dirty="0"/>
              <a:t> </a:t>
            </a:r>
            <a:r>
              <a:rPr lang="en-ID" sz="1050" dirty="0" err="1"/>
              <a:t>lalu</a:t>
            </a:r>
            <a:r>
              <a:rPr lang="en-ID" sz="1050" dirty="0"/>
              <a:t> </a:t>
            </a:r>
            <a:r>
              <a:rPr lang="en-ID" sz="1050" dirty="0" err="1"/>
              <a:t>lintas</a:t>
            </a:r>
            <a:r>
              <a:rPr lang="en-ID" sz="1050" dirty="0"/>
              <a:t> </a:t>
            </a:r>
            <a:r>
              <a:rPr lang="en-ID" sz="1050" dirty="0" err="1"/>
              <a:t>adalah</a:t>
            </a:r>
            <a:r>
              <a:rPr lang="en-ID" sz="1050" dirty="0"/>
              <a:t> salah </a:t>
            </a:r>
            <a:r>
              <a:rPr lang="en-ID" sz="1050" dirty="0" err="1"/>
              <a:t>satu</a:t>
            </a:r>
            <a:r>
              <a:rPr lang="en-ID" sz="1050" dirty="0"/>
              <a:t> </a:t>
            </a:r>
            <a:r>
              <a:rPr lang="en-ID" sz="1050" dirty="0" err="1"/>
              <a:t>tragedi</a:t>
            </a:r>
            <a:r>
              <a:rPr lang="en-ID" sz="1050" dirty="0"/>
              <a:t> yang </a:t>
            </a:r>
            <a:r>
              <a:rPr lang="en-ID" sz="1050" dirty="0" err="1"/>
              <a:t>sedang</a:t>
            </a:r>
            <a:r>
              <a:rPr lang="en-ID" sz="1050" dirty="0"/>
              <a:t> </a:t>
            </a:r>
            <a:r>
              <a:rPr lang="en-ID" sz="1050" dirty="0" err="1"/>
              <a:t>meningkat</a:t>
            </a:r>
            <a:r>
              <a:rPr lang="en-ID" sz="1050" dirty="0"/>
              <a:t> di </a:t>
            </a:r>
            <a:r>
              <a:rPr lang="en-ID" sz="1050" dirty="0" err="1"/>
              <a:t>seluruh</a:t>
            </a:r>
            <a:r>
              <a:rPr lang="en-ID" sz="1050" dirty="0"/>
              <a:t> dunia. </a:t>
            </a:r>
            <a:r>
              <a:rPr lang="en-ID" sz="1050" dirty="0" err="1"/>
              <a:t>Dalam</a:t>
            </a:r>
            <a:r>
              <a:rPr lang="en-ID" sz="1050" dirty="0"/>
              <a:t> data </a:t>
            </a:r>
            <a:r>
              <a:rPr lang="en-ID" sz="1050" dirty="0" err="1"/>
              <a:t>kuantitatif</a:t>
            </a:r>
            <a:r>
              <a:rPr lang="en-ID" sz="1050" dirty="0"/>
              <a:t>, 75% dan 83% road traffic crash di Afrika dan Ethiopia </a:t>
            </a:r>
            <a:r>
              <a:rPr lang="en-ID" sz="1050" dirty="0" err="1"/>
              <a:t>disebabkan</a:t>
            </a:r>
            <a:r>
              <a:rPr lang="en-ID" sz="1050" dirty="0"/>
              <a:t> oleh </a:t>
            </a:r>
            <a:r>
              <a:rPr lang="en-ID" sz="1050" dirty="0" err="1"/>
              <a:t>perilaku</a:t>
            </a:r>
            <a:r>
              <a:rPr lang="en-ID" sz="1050" dirty="0"/>
              <a:t> </a:t>
            </a:r>
            <a:r>
              <a:rPr lang="en-ID" sz="1050" dirty="0" err="1"/>
              <a:t>pengemudi</a:t>
            </a:r>
            <a:r>
              <a:rPr lang="en-ID" sz="1050" dirty="0"/>
              <a:t> yang </a:t>
            </a:r>
            <a:r>
              <a:rPr lang="en-ID" sz="1050" dirty="0" err="1"/>
              <a:t>berisiko</a:t>
            </a:r>
            <a:r>
              <a:rPr lang="en-ID" sz="1050" dirty="0"/>
              <a:t> </a:t>
            </a:r>
            <a:r>
              <a:rPr lang="en-ID" sz="1050" dirty="0" err="1"/>
              <a:t>seperti</a:t>
            </a:r>
            <a:r>
              <a:rPr lang="en-ID" sz="1050" dirty="0"/>
              <a:t> </a:t>
            </a:r>
            <a:r>
              <a:rPr lang="en-ID" sz="1050" dirty="0" err="1"/>
              <a:t>mengebut</a:t>
            </a:r>
            <a:r>
              <a:rPr lang="en-ID" sz="1050" dirty="0"/>
              <a:t>, </a:t>
            </a:r>
            <a:r>
              <a:rPr lang="en-ID" sz="1050" dirty="0" err="1"/>
              <a:t>menyalip</a:t>
            </a:r>
            <a:r>
              <a:rPr lang="en-ID" sz="1050" dirty="0"/>
              <a:t> denga </a:t>
            </a:r>
            <a:r>
              <a:rPr lang="en-ID" sz="1050" dirty="0" err="1"/>
              <a:t>tidak</a:t>
            </a:r>
            <a:r>
              <a:rPr lang="en-ID" sz="1050" dirty="0"/>
              <a:t> </a:t>
            </a:r>
            <a:r>
              <a:rPr lang="en-ID" sz="1050" dirty="0" err="1"/>
              <a:t>benar</a:t>
            </a:r>
            <a:r>
              <a:rPr lang="en-ID" sz="1050" dirty="0"/>
              <a:t>, </a:t>
            </a:r>
            <a:r>
              <a:rPr lang="en-ID" sz="1050" dirty="0" err="1"/>
              <a:t>mengemudi</a:t>
            </a:r>
            <a:r>
              <a:rPr lang="en-ID" sz="1050" dirty="0"/>
              <a:t> </a:t>
            </a:r>
            <a:r>
              <a:rPr lang="en-ID" sz="1050" dirty="0" err="1"/>
              <a:t>asal-asalan</a:t>
            </a:r>
            <a:r>
              <a:rPr lang="en-ID" sz="1050" dirty="0"/>
              <a:t>, </a:t>
            </a:r>
            <a:r>
              <a:rPr lang="en-ID" sz="1050" dirty="0" err="1"/>
              <a:t>mengemudi</a:t>
            </a:r>
            <a:r>
              <a:rPr lang="en-ID" sz="1050" dirty="0"/>
              <a:t> </a:t>
            </a:r>
            <a:r>
              <a:rPr lang="en-ID" sz="1050" dirty="0" err="1"/>
              <a:t>dalam</a:t>
            </a:r>
            <a:r>
              <a:rPr lang="en-ID" sz="1050" dirty="0"/>
              <a:t> </a:t>
            </a:r>
            <a:r>
              <a:rPr lang="en-ID" sz="1050" dirty="0" err="1"/>
              <a:t>keadaan</a:t>
            </a:r>
            <a:r>
              <a:rPr lang="en-ID" sz="1050" dirty="0"/>
              <a:t> </a:t>
            </a:r>
            <a:r>
              <a:rPr lang="en-ID" sz="1050" dirty="0" err="1"/>
              <a:t>mabuk</a:t>
            </a:r>
            <a:r>
              <a:rPr lang="en-ID" sz="1050" dirty="0"/>
              <a:t>, </a:t>
            </a:r>
            <a:r>
              <a:rPr lang="en-ID" sz="1050" dirty="0" err="1"/>
              <a:t>menggunakan</a:t>
            </a:r>
            <a:r>
              <a:rPr lang="en-ID" sz="1050" dirty="0"/>
              <a:t> </a:t>
            </a:r>
            <a:r>
              <a:rPr lang="en-ID" sz="1050" dirty="0" err="1"/>
              <a:t>narkoba</a:t>
            </a:r>
            <a:r>
              <a:rPr lang="en-ID" sz="1050" dirty="0"/>
              <a:t>, dan </a:t>
            </a:r>
            <a:r>
              <a:rPr lang="en-ID" sz="1050" dirty="0" err="1"/>
              <a:t>menggunakan</a:t>
            </a:r>
            <a:r>
              <a:rPr lang="en-ID" sz="1050" dirty="0"/>
              <a:t> </a:t>
            </a:r>
            <a:r>
              <a:rPr lang="en-ID" sz="1050" dirty="0" err="1"/>
              <a:t>ponsel</a:t>
            </a:r>
            <a:r>
              <a:rPr lang="en-ID" sz="1050" dirty="0"/>
              <a:t> </a:t>
            </a:r>
            <a:r>
              <a:rPr lang="en-ID" sz="1050" dirty="0" err="1"/>
              <a:t>saat</a:t>
            </a:r>
            <a:r>
              <a:rPr lang="en-ID" sz="1050" dirty="0"/>
              <a:t> </a:t>
            </a:r>
            <a:r>
              <a:rPr lang="en-ID" sz="1050" dirty="0" err="1"/>
              <a:t>mengemudi</a:t>
            </a:r>
            <a:endParaRPr lang="en-ID" sz="1050" dirty="0"/>
          </a:p>
          <a:p>
            <a:endParaRPr lang="en-ID" sz="1050" dirty="0"/>
          </a:p>
          <a:p>
            <a:r>
              <a:rPr lang="en-ID" sz="1400" dirty="0" err="1"/>
              <a:t>Berdasarkan</a:t>
            </a:r>
            <a:r>
              <a:rPr lang="en-ID" sz="1400" dirty="0"/>
              <a:t> Road Safety Facts European Union, </a:t>
            </a:r>
            <a:r>
              <a:rPr lang="en-ID" sz="1400" dirty="0" err="1"/>
              <a:t>kendaraan</a:t>
            </a:r>
            <a:r>
              <a:rPr lang="en-ID" sz="1400" dirty="0"/>
              <a:t> </a:t>
            </a:r>
            <a:r>
              <a:rPr lang="en-ID" sz="1400" dirty="0" err="1"/>
              <a:t>otonom</a:t>
            </a:r>
            <a:r>
              <a:rPr lang="en-ID" sz="1400" dirty="0"/>
              <a:t> (self-driving vehicles)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mengurangi</a:t>
            </a:r>
            <a:r>
              <a:rPr lang="en-ID" sz="1400" dirty="0"/>
              <a:t> </a:t>
            </a:r>
            <a:r>
              <a:rPr lang="en-ID" sz="1400" dirty="0" err="1"/>
              <a:t>faktor</a:t>
            </a:r>
            <a:r>
              <a:rPr lang="en-ID" sz="1400" dirty="0"/>
              <a:t> </a:t>
            </a:r>
            <a:r>
              <a:rPr lang="en-ID" sz="1400" dirty="0" err="1"/>
              <a:t>kesalahan</a:t>
            </a:r>
            <a:r>
              <a:rPr lang="en-ID" sz="1400" dirty="0"/>
              <a:t> </a:t>
            </a:r>
            <a:r>
              <a:rPr lang="en-ID" sz="1400" dirty="0" err="1"/>
              <a:t>manusia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mengemudi</a:t>
            </a:r>
            <a:r>
              <a:rPr lang="en-ID" sz="1400" dirty="0"/>
              <a:t>. </a:t>
            </a:r>
            <a:r>
              <a:rPr lang="en-ID" sz="1400" dirty="0" err="1"/>
              <a:t>Selfdriving</a:t>
            </a:r>
            <a:r>
              <a:rPr lang="en-ID" sz="1400" dirty="0"/>
              <a:t> vehicles </a:t>
            </a:r>
            <a:r>
              <a:rPr lang="en-ID" sz="1400" dirty="0" err="1"/>
              <a:t>menggunakan</a:t>
            </a:r>
            <a:r>
              <a:rPr lang="en-ID" sz="1400" dirty="0"/>
              <a:t> </a:t>
            </a:r>
            <a:r>
              <a:rPr lang="en-ID" sz="1400" dirty="0" err="1"/>
              <a:t>teknologi</a:t>
            </a:r>
            <a:r>
              <a:rPr lang="en-ID" sz="1400" dirty="0"/>
              <a:t> object detection di mana object detection </a:t>
            </a:r>
            <a:r>
              <a:rPr lang="en-ID" sz="1400" dirty="0" err="1"/>
              <a:t>sendiri</a:t>
            </a:r>
            <a:r>
              <a:rPr lang="en-ID" sz="1400" dirty="0"/>
              <a:t> </a:t>
            </a:r>
            <a:r>
              <a:rPr lang="en-ID" sz="1400" dirty="0" err="1"/>
              <a:t>terbagi</a:t>
            </a:r>
            <a:r>
              <a:rPr lang="en-ID" sz="1400" dirty="0"/>
              <a:t> </a:t>
            </a:r>
            <a:r>
              <a:rPr lang="en-ID" sz="1400" dirty="0" err="1"/>
              <a:t>menjadi</a:t>
            </a:r>
            <a:r>
              <a:rPr lang="en-ID" sz="1400" dirty="0"/>
              <a:t> 2 sub </a:t>
            </a:r>
            <a:r>
              <a:rPr lang="en-ID" sz="1400" dirty="0" err="1"/>
              <a:t>tugas</a:t>
            </a:r>
            <a:r>
              <a:rPr lang="en-ID" sz="1400" dirty="0"/>
              <a:t>, </a:t>
            </a:r>
            <a:r>
              <a:rPr lang="en-ID" sz="1400" dirty="0" err="1"/>
              <a:t>yaitu</a:t>
            </a:r>
            <a:r>
              <a:rPr lang="en-ID" sz="1400" dirty="0"/>
              <a:t> </a:t>
            </a:r>
            <a:r>
              <a:rPr lang="en-ID" sz="1400" dirty="0" err="1"/>
              <a:t>lokalisasi</a:t>
            </a:r>
            <a:r>
              <a:rPr lang="en-ID" sz="1400" dirty="0"/>
              <a:t> dan </a:t>
            </a:r>
            <a:r>
              <a:rPr lang="en-ID" sz="1400" dirty="0" err="1"/>
              <a:t>klasifikasi</a:t>
            </a:r>
            <a:r>
              <a:rPr lang="en-ID" sz="1400" dirty="0"/>
              <a:t>.</a:t>
            </a:r>
            <a:endParaRPr lang="en-ID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088C2-59E2-4705-8600-4F80CD68F792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8939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r>
              <a:rPr lang="en-US" dirty="0" err="1"/>
              <a:t>mirip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. </a:t>
            </a:r>
            <a:r>
              <a:rPr lang="en-US" dirty="0" err="1"/>
              <a:t>Andaikata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diajari</a:t>
            </a:r>
            <a:r>
              <a:rPr lang="en-US" dirty="0"/>
              <a:t> oleh orang </a:t>
            </a:r>
            <a:r>
              <a:rPr lang="en-US" dirty="0" err="1"/>
              <a:t>tuanya</a:t>
            </a:r>
            <a:r>
              <a:rPr lang="en-US" dirty="0"/>
              <a:t> untuk </a:t>
            </a:r>
            <a:r>
              <a:rPr lang="en-US" dirty="0" err="1"/>
              <a:t>mengenali</a:t>
            </a:r>
            <a:r>
              <a:rPr lang="en-US" dirty="0"/>
              <a:t> </a:t>
            </a:r>
            <a:r>
              <a:rPr lang="en-US" dirty="0" err="1"/>
              <a:t>buah</a:t>
            </a:r>
            <a:r>
              <a:rPr lang="en-US" dirty="0"/>
              <a:t>, dalam kasus ini </a:t>
            </a:r>
            <a:r>
              <a:rPr lang="en-US" dirty="0" err="1"/>
              <a:t>buah</a:t>
            </a:r>
            <a:r>
              <a:rPr lang="en-US" dirty="0"/>
              <a:t> </a:t>
            </a:r>
            <a:r>
              <a:rPr lang="en-US" dirty="0" err="1"/>
              <a:t>jeruk</a:t>
            </a:r>
            <a:r>
              <a:rPr lang="en-US" dirty="0"/>
              <a:t> dan </a:t>
            </a:r>
            <a:r>
              <a:rPr lang="en-US" dirty="0" err="1"/>
              <a:t>apel</a:t>
            </a:r>
            <a:r>
              <a:rPr lang="en-US" dirty="0"/>
              <a:t>. </a:t>
            </a:r>
            <a:r>
              <a:rPr lang="en-US" dirty="0" err="1"/>
              <a:t>Suatu</a:t>
            </a:r>
            <a:r>
              <a:rPr lang="en-US" dirty="0"/>
              <a:t> saat, </a:t>
            </a:r>
            <a:r>
              <a:rPr lang="en-US" dirty="0" err="1"/>
              <a:t>anak</a:t>
            </a:r>
            <a:r>
              <a:rPr lang="en-US" dirty="0"/>
              <a:t> ini melihat </a:t>
            </a:r>
            <a:r>
              <a:rPr lang="en-US" dirty="0" err="1"/>
              <a:t>buah</a:t>
            </a:r>
            <a:r>
              <a:rPr lang="en-US" dirty="0"/>
              <a:t> lemon, </a:t>
            </a:r>
            <a:r>
              <a:rPr lang="en-US" dirty="0" err="1"/>
              <a:t>anak</a:t>
            </a:r>
            <a:r>
              <a:rPr lang="en-US" dirty="0"/>
              <a:t> ini bertanya ke orang </a:t>
            </a:r>
            <a:r>
              <a:rPr lang="en-US" dirty="0" err="1"/>
              <a:t>tua</a:t>
            </a:r>
            <a:r>
              <a:rPr lang="en-US" dirty="0"/>
              <a:t> (tentang lemon)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088C2-59E2-4705-8600-4F80CD68F792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17060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classification </a:t>
            </a:r>
            <a:r>
              <a:rPr lang="en-US" dirty="0" err="1"/>
              <a:t>adalah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di computer vision yang paling </a:t>
            </a:r>
            <a:r>
              <a:rPr lang="en-US" dirty="0" err="1"/>
              <a:t>simpel</a:t>
            </a:r>
            <a:r>
              <a:rPr lang="en-US" dirty="0"/>
              <a:t>. Tugasnya hanya </a:t>
            </a:r>
            <a:r>
              <a:rPr lang="en-US" dirty="0" err="1"/>
              <a:t>memberikan</a:t>
            </a:r>
            <a:r>
              <a:rPr lang="en-US" dirty="0"/>
              <a:t> label pada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. </a:t>
            </a:r>
          </a:p>
          <a:p>
            <a:r>
              <a:rPr lang="en-US" dirty="0"/>
              <a:t>(</a:t>
            </a:r>
            <a:r>
              <a:rPr lang="en-US" dirty="0" err="1"/>
              <a:t>bahas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gambar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088C2-59E2-4705-8600-4F80CD68F792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2877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EfficientNetB1 </a:t>
            </a:r>
            <a:r>
              <a:rPr lang="en-US" dirty="0" err="1">
                <a:latin typeface="+mn-lt"/>
              </a:rPr>
              <a:t>merupakan</a:t>
            </a:r>
            <a:r>
              <a:rPr lang="en-US" dirty="0">
                <a:latin typeface="+mn-lt"/>
              </a:rPr>
              <a:t> keluarga </a:t>
            </a:r>
            <a:r>
              <a:rPr lang="en-US" dirty="0" err="1">
                <a:latin typeface="+mn-lt"/>
              </a:rPr>
              <a:t>dari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EfficientNet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Ada EfficientNetB0 </a:t>
            </a:r>
            <a:r>
              <a:rPr lang="en-US" dirty="0" err="1">
                <a:latin typeface="+mn-lt"/>
              </a:rPr>
              <a:t>hingga</a:t>
            </a:r>
            <a:r>
              <a:rPr lang="en-US" dirty="0">
                <a:latin typeface="+mn-lt"/>
              </a:rPr>
              <a:t> EfficientNetB7</a:t>
            </a:r>
          </a:p>
          <a:p>
            <a:r>
              <a:rPr lang="en-US" dirty="0" err="1">
                <a:latin typeface="+mn-lt"/>
              </a:rPr>
              <a:t>Dibangun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atas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blok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MBConv</a:t>
            </a:r>
            <a:r>
              <a:rPr lang="en-US" dirty="0">
                <a:latin typeface="+mn-lt"/>
              </a:rPr>
              <a:t> (Mobile inverted bottleneck layer)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+mn-lt"/>
              </a:rPr>
              <a:t>MBConv</a:t>
            </a:r>
            <a:r>
              <a:rPr lang="en-US" dirty="0">
                <a:latin typeface="+mn-lt"/>
              </a:rPr>
              <a:t>: Convolution 1</a:t>
            </a:r>
            <a:r>
              <a:rPr lang="en-US" sz="1200" dirty="0">
                <a:solidFill>
                  <a:srgbClr val="0B2F3D"/>
                </a:solidFill>
                <a:latin typeface="+mn-lt"/>
              </a:rPr>
              <a:t>×1, </a:t>
            </a:r>
            <a:r>
              <a:rPr lang="en-US" sz="1200" dirty="0" err="1">
                <a:solidFill>
                  <a:srgbClr val="0B2F3D"/>
                </a:solidFill>
                <a:latin typeface="+mn-lt"/>
              </a:rPr>
              <a:t>Depthwise</a:t>
            </a:r>
            <a:r>
              <a:rPr lang="en-US" sz="1200" dirty="0">
                <a:solidFill>
                  <a:srgbClr val="0B2F3D"/>
                </a:solidFill>
                <a:latin typeface="+mn-lt"/>
              </a:rPr>
              <a:t> Convolution, Convolution 1×1 (</a:t>
            </a:r>
            <a:r>
              <a:rPr lang="en-US" sz="1200" dirty="0" err="1">
                <a:solidFill>
                  <a:srgbClr val="0B2F3D"/>
                </a:solidFill>
                <a:latin typeface="+mn-lt"/>
              </a:rPr>
              <a:t>Depthwise</a:t>
            </a:r>
            <a:r>
              <a:rPr lang="en-US" sz="1200" dirty="0">
                <a:solidFill>
                  <a:srgbClr val="0B2F3D"/>
                </a:solidFill>
                <a:latin typeface="+mn-lt"/>
              </a:rPr>
              <a:t> separable convolution)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088C2-59E2-4705-8600-4F80CD68F792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8635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0.sv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35.png"/><Relationship Id="rId5" Type="http://schemas.openxmlformats.org/officeDocument/2006/relationships/image" Target="../media/image7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9.svg"/><Relationship Id="rId18" Type="http://schemas.openxmlformats.org/officeDocument/2006/relationships/image" Target="../media/image44.png"/><Relationship Id="rId3" Type="http://schemas.openxmlformats.org/officeDocument/2006/relationships/image" Target="../media/image2.svg"/><Relationship Id="rId21" Type="http://schemas.openxmlformats.org/officeDocument/2006/relationships/image" Target="../media/image29.png"/><Relationship Id="rId7" Type="http://schemas.openxmlformats.org/officeDocument/2006/relationships/image" Target="../media/image12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" Type="http://schemas.openxmlformats.org/officeDocument/2006/relationships/image" Target="../media/image1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7.svg"/><Relationship Id="rId5" Type="http://schemas.openxmlformats.org/officeDocument/2006/relationships/image" Target="../media/image8.sv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40.png"/><Relationship Id="rId22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9.svg"/><Relationship Id="rId18" Type="http://schemas.openxmlformats.org/officeDocument/2006/relationships/image" Target="../media/image47.png"/><Relationship Id="rId3" Type="http://schemas.openxmlformats.org/officeDocument/2006/relationships/image" Target="../media/image2.svg"/><Relationship Id="rId21" Type="http://schemas.openxmlformats.org/officeDocument/2006/relationships/image" Target="../media/image45.png"/><Relationship Id="rId7" Type="http://schemas.openxmlformats.org/officeDocument/2006/relationships/image" Target="../media/image12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" Type="http://schemas.openxmlformats.org/officeDocument/2006/relationships/image" Target="../media/image1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7.svg"/><Relationship Id="rId24" Type="http://schemas.openxmlformats.org/officeDocument/2006/relationships/image" Target="../media/image30.svg"/><Relationship Id="rId5" Type="http://schemas.openxmlformats.org/officeDocument/2006/relationships/image" Target="../media/image8.svg"/><Relationship Id="rId15" Type="http://schemas.openxmlformats.org/officeDocument/2006/relationships/image" Target="../media/image41.svg"/><Relationship Id="rId23" Type="http://schemas.openxmlformats.org/officeDocument/2006/relationships/image" Target="../media/image29.png"/><Relationship Id="rId10" Type="http://schemas.openxmlformats.org/officeDocument/2006/relationships/image" Target="../media/image36.png"/><Relationship Id="rId19" Type="http://schemas.openxmlformats.org/officeDocument/2006/relationships/image" Target="../media/image48.sv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40.png"/><Relationship Id="rId2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0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50.svg"/><Relationship Id="rId5" Type="http://schemas.openxmlformats.org/officeDocument/2006/relationships/image" Target="../media/image10.svg"/><Relationship Id="rId10" Type="http://schemas.openxmlformats.org/officeDocument/2006/relationships/image" Target="../media/image49.pn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2.png"/><Relationship Id="rId18" Type="http://schemas.openxmlformats.org/officeDocument/2006/relationships/image" Target="../media/image55.png"/><Relationship Id="rId3" Type="http://schemas.openxmlformats.org/officeDocument/2006/relationships/image" Target="../media/image2.svg"/><Relationship Id="rId21" Type="http://schemas.openxmlformats.org/officeDocument/2006/relationships/image" Target="../media/image56.png"/><Relationship Id="rId7" Type="http://schemas.openxmlformats.org/officeDocument/2006/relationships/image" Target="../media/image12.svg"/><Relationship Id="rId12" Type="http://schemas.openxmlformats.org/officeDocument/2006/relationships/image" Target="../media/image51.png"/><Relationship Id="rId17" Type="http://schemas.openxmlformats.org/officeDocument/2006/relationships/image" Target="../media/image54.png"/><Relationship Id="rId2" Type="http://schemas.openxmlformats.org/officeDocument/2006/relationships/image" Target="../media/image1.png"/><Relationship Id="rId16" Type="http://schemas.openxmlformats.org/officeDocument/2006/relationships/image" Target="../media/image53.pn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4.png"/><Relationship Id="rId5" Type="http://schemas.openxmlformats.org/officeDocument/2006/relationships/image" Target="../media/image8.svg"/><Relationship Id="rId15" Type="http://schemas.openxmlformats.org/officeDocument/2006/relationships/image" Target="../media/image45.png"/><Relationship Id="rId10" Type="http://schemas.openxmlformats.org/officeDocument/2006/relationships/image" Target="../media/image44.png"/><Relationship Id="rId19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46.png"/><Relationship Id="rId22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1.svg"/><Relationship Id="rId18" Type="http://schemas.openxmlformats.org/officeDocument/2006/relationships/image" Target="../media/image60.png"/><Relationship Id="rId3" Type="http://schemas.openxmlformats.org/officeDocument/2006/relationships/image" Target="../media/image2.svg"/><Relationship Id="rId21" Type="http://schemas.openxmlformats.org/officeDocument/2006/relationships/image" Target="../media/image29.png"/><Relationship Id="rId7" Type="http://schemas.openxmlformats.org/officeDocument/2006/relationships/image" Target="../media/image12.svg"/><Relationship Id="rId12" Type="http://schemas.openxmlformats.org/officeDocument/2006/relationships/image" Target="../media/image40.png"/><Relationship Id="rId17" Type="http://schemas.openxmlformats.org/officeDocument/2006/relationships/image" Target="../media/image59.svg"/><Relationship Id="rId2" Type="http://schemas.openxmlformats.org/officeDocument/2006/relationships/image" Target="../media/image1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7.svg"/><Relationship Id="rId5" Type="http://schemas.openxmlformats.org/officeDocument/2006/relationships/image" Target="../media/image8.svg"/><Relationship Id="rId15" Type="http://schemas.openxmlformats.org/officeDocument/2006/relationships/image" Target="../media/image43.svg"/><Relationship Id="rId10" Type="http://schemas.openxmlformats.org/officeDocument/2006/relationships/image" Target="../media/image36.png"/><Relationship Id="rId19" Type="http://schemas.openxmlformats.org/officeDocument/2006/relationships/image" Target="../media/image6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42.png"/><Relationship Id="rId22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0.sv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63.png"/><Relationship Id="rId5" Type="http://schemas.openxmlformats.org/officeDocument/2006/relationships/image" Target="../media/image7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0.sv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2.svg"/><Relationship Id="rId5" Type="http://schemas.openxmlformats.org/officeDocument/2006/relationships/image" Target="../media/image65.svg"/><Relationship Id="rId10" Type="http://schemas.openxmlformats.org/officeDocument/2006/relationships/image" Target="../media/image11.png"/><Relationship Id="rId4" Type="http://schemas.openxmlformats.org/officeDocument/2006/relationships/image" Target="../media/image64.png"/><Relationship Id="rId9" Type="http://schemas.openxmlformats.org/officeDocument/2006/relationships/image" Target="../media/image8.svg"/><Relationship Id="rId1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0.svg"/><Relationship Id="rId5" Type="http://schemas.openxmlformats.org/officeDocument/2006/relationships/image" Target="../media/image10.svg"/><Relationship Id="rId10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0.svg"/><Relationship Id="rId5" Type="http://schemas.openxmlformats.org/officeDocument/2006/relationships/image" Target="../media/image8.svg"/><Relationship Id="rId10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2.svg"/><Relationship Id="rId5" Type="http://schemas.openxmlformats.org/officeDocument/2006/relationships/image" Target="../media/image30.svg"/><Relationship Id="rId10" Type="http://schemas.openxmlformats.org/officeDocument/2006/relationships/image" Target="../media/image11.png"/><Relationship Id="rId4" Type="http://schemas.openxmlformats.org/officeDocument/2006/relationships/image" Target="../media/image29.png"/><Relationship Id="rId9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.svg"/><Relationship Id="rId5" Type="http://schemas.openxmlformats.org/officeDocument/2006/relationships/image" Target="../media/image30.svg"/><Relationship Id="rId10" Type="http://schemas.openxmlformats.org/officeDocument/2006/relationships/image" Target="../media/image9.png"/><Relationship Id="rId4" Type="http://schemas.openxmlformats.org/officeDocument/2006/relationships/image" Target="../media/image29.png"/><Relationship Id="rId9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.svg"/><Relationship Id="rId5" Type="http://schemas.openxmlformats.org/officeDocument/2006/relationships/image" Target="../media/image30.svg"/><Relationship Id="rId10" Type="http://schemas.openxmlformats.org/officeDocument/2006/relationships/image" Target="../media/image9.png"/><Relationship Id="rId4" Type="http://schemas.openxmlformats.org/officeDocument/2006/relationships/image" Target="../media/image29.png"/><Relationship Id="rId9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.svg"/><Relationship Id="rId5" Type="http://schemas.openxmlformats.org/officeDocument/2006/relationships/image" Target="../media/image30.svg"/><Relationship Id="rId10" Type="http://schemas.openxmlformats.org/officeDocument/2006/relationships/image" Target="../media/image9.png"/><Relationship Id="rId4" Type="http://schemas.openxmlformats.org/officeDocument/2006/relationships/image" Target="../media/image29.png"/><Relationship Id="rId9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0.svg"/><Relationship Id="rId7" Type="http://schemas.openxmlformats.org/officeDocument/2006/relationships/image" Target="../media/image12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10" Type="http://schemas.openxmlformats.org/officeDocument/2006/relationships/image" Target="../media/image68.pn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0.svg"/><Relationship Id="rId7" Type="http://schemas.openxmlformats.org/officeDocument/2006/relationships/image" Target="../media/image12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10" Type="http://schemas.openxmlformats.org/officeDocument/2006/relationships/image" Target="../media/image69.pn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0.svg"/><Relationship Id="rId7" Type="http://schemas.openxmlformats.org/officeDocument/2006/relationships/image" Target="../media/image12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10" Type="http://schemas.openxmlformats.org/officeDocument/2006/relationships/image" Target="../media/image70.pn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25.svg"/><Relationship Id="rId10" Type="http://schemas.openxmlformats.org/officeDocument/2006/relationships/image" Target="../media/image22.png"/><Relationship Id="rId4" Type="http://schemas.openxmlformats.org/officeDocument/2006/relationships/image" Target="../media/image24.png"/><Relationship Id="rId9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svg"/><Relationship Id="rId9" Type="http://schemas.openxmlformats.org/officeDocument/2006/relationships/image" Target="../media/image30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2.svg"/><Relationship Id="rId5" Type="http://schemas.openxmlformats.org/officeDocument/2006/relationships/image" Target="../media/image30.svg"/><Relationship Id="rId10" Type="http://schemas.openxmlformats.org/officeDocument/2006/relationships/image" Target="../media/image11.png"/><Relationship Id="rId4" Type="http://schemas.openxmlformats.org/officeDocument/2006/relationships/image" Target="../media/image29.png"/><Relationship Id="rId9" Type="http://schemas.openxmlformats.org/officeDocument/2006/relationships/image" Target="../media/image8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4.png"/><Relationship Id="rId18" Type="http://schemas.openxmlformats.org/officeDocument/2006/relationships/image" Target="../media/image53.png"/><Relationship Id="rId3" Type="http://schemas.openxmlformats.org/officeDocument/2006/relationships/image" Target="../media/image2.svg"/><Relationship Id="rId21" Type="http://schemas.openxmlformats.org/officeDocument/2006/relationships/image" Target="../media/image56.png"/><Relationship Id="rId7" Type="http://schemas.openxmlformats.org/officeDocument/2006/relationships/image" Target="../media/image10.svg"/><Relationship Id="rId12" Type="http://schemas.openxmlformats.org/officeDocument/2006/relationships/image" Target="../media/image44.png"/><Relationship Id="rId17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46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2.svg"/><Relationship Id="rId5" Type="http://schemas.openxmlformats.org/officeDocument/2006/relationships/image" Target="../media/image30.svg"/><Relationship Id="rId15" Type="http://schemas.openxmlformats.org/officeDocument/2006/relationships/image" Target="../media/image52.png"/><Relationship Id="rId10" Type="http://schemas.openxmlformats.org/officeDocument/2006/relationships/image" Target="../media/image11.png"/><Relationship Id="rId19" Type="http://schemas.openxmlformats.org/officeDocument/2006/relationships/image" Target="../media/image54.png"/><Relationship Id="rId4" Type="http://schemas.openxmlformats.org/officeDocument/2006/relationships/image" Target="../media/image29.png"/><Relationship Id="rId9" Type="http://schemas.openxmlformats.org/officeDocument/2006/relationships/image" Target="../media/image8.svg"/><Relationship Id="rId14" Type="http://schemas.openxmlformats.org/officeDocument/2006/relationships/image" Target="../media/image51.png"/><Relationship Id="rId22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0.svg"/><Relationship Id="rId4" Type="http://schemas.openxmlformats.org/officeDocument/2006/relationships/image" Target="../media/image2.sv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0.svg"/><Relationship Id="rId5" Type="http://schemas.openxmlformats.org/officeDocument/2006/relationships/image" Target="../media/image10.svg"/><Relationship Id="rId10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0.svg"/><Relationship Id="rId5" Type="http://schemas.openxmlformats.org/officeDocument/2006/relationships/image" Target="../media/image10.svg"/><Relationship Id="rId10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4177643" y="787354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4606401" y="6005355"/>
            <a:ext cx="3207674" cy="7200900"/>
          </a:xfrm>
          <a:custGeom>
            <a:avLst/>
            <a:gdLst/>
            <a:ahLst/>
            <a:cxnLst/>
            <a:rect l="l" t="t" r="r" b="b"/>
            <a:pathLst>
              <a:path w="3207674" h="7200900">
                <a:moveTo>
                  <a:pt x="0" y="0"/>
                </a:moveTo>
                <a:lnTo>
                  <a:pt x="3207674" y="0"/>
                </a:lnTo>
                <a:lnTo>
                  <a:pt x="320767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2900292" y="3142570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2014122" y="3748514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5" y="0"/>
                </a:lnTo>
                <a:lnTo>
                  <a:pt x="2837585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2200300" y="4910063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999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/>
          <p:nvPr/>
        </p:nvGrpSpPr>
        <p:grpSpPr>
          <a:xfrm>
            <a:off x="2272004" y="1711943"/>
            <a:ext cx="13743992" cy="5939306"/>
            <a:chOff x="0" y="0"/>
            <a:chExt cx="18325323" cy="7919075"/>
          </a:xfrm>
        </p:grpSpPr>
        <p:sp>
          <p:nvSpPr>
            <p:cNvPr id="9" name="Freeform 9"/>
            <p:cNvSpPr/>
            <p:nvPr/>
          </p:nvSpPr>
          <p:spPr>
            <a:xfrm>
              <a:off x="7913932" y="0"/>
              <a:ext cx="2497458" cy="1848119"/>
            </a:xfrm>
            <a:custGeom>
              <a:avLst/>
              <a:gdLst/>
              <a:ahLst/>
              <a:cxnLst/>
              <a:rect l="l" t="t" r="r" b="b"/>
              <a:pathLst>
                <a:path w="2497458" h="1848119">
                  <a:moveTo>
                    <a:pt x="0" y="0"/>
                  </a:moveTo>
                  <a:lnTo>
                    <a:pt x="2497458" y="0"/>
                  </a:lnTo>
                  <a:lnTo>
                    <a:pt x="2497458" y="1848119"/>
                  </a:lnTo>
                  <a:lnTo>
                    <a:pt x="0" y="1848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077461"/>
              <a:ext cx="18325323" cy="3436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 dirty="0" err="1">
                  <a:solidFill>
                    <a:srgbClr val="0B2F3D"/>
                  </a:solidFill>
                  <a:latin typeface="Abril Fatface"/>
                </a:rPr>
                <a:t>Klasifikasi</a:t>
              </a:r>
              <a:r>
                <a:rPr lang="en-US" sz="5600" dirty="0">
                  <a:solidFill>
                    <a:srgbClr val="0B2F3D"/>
                  </a:solidFill>
                  <a:latin typeface="Abril Fatface"/>
                </a:rPr>
                <a:t> Citra </a:t>
              </a:r>
              <a:r>
                <a:rPr lang="en-US" sz="5600" dirty="0" err="1">
                  <a:solidFill>
                    <a:srgbClr val="0B2F3D"/>
                  </a:solidFill>
                  <a:latin typeface="Abril Fatface"/>
                </a:rPr>
                <a:t>Menggunakan</a:t>
              </a:r>
              <a:r>
                <a:rPr lang="en-US" sz="5600" dirty="0">
                  <a:solidFill>
                    <a:srgbClr val="0B2F3D"/>
                  </a:solidFill>
                  <a:latin typeface="Abril Fatface"/>
                </a:rPr>
                <a:t> </a:t>
              </a:r>
              <a:r>
                <a:rPr lang="en-US" sz="5600" dirty="0" err="1">
                  <a:solidFill>
                    <a:srgbClr val="0B2F3D"/>
                  </a:solidFill>
                  <a:latin typeface="Abril Fatface"/>
                </a:rPr>
                <a:t>Arsitektur</a:t>
              </a:r>
              <a:r>
                <a:rPr lang="en-US" sz="5600" dirty="0">
                  <a:solidFill>
                    <a:srgbClr val="0B2F3D"/>
                  </a:solidFill>
                  <a:latin typeface="Abril Fatface"/>
                </a:rPr>
                <a:t> CNN EfficientNetB1 dan </a:t>
              </a:r>
              <a:r>
                <a:rPr lang="en-US" sz="5600" dirty="0">
                  <a:solidFill>
                    <a:srgbClr val="0B2F3D"/>
                  </a:solidFill>
                  <a:latin typeface="Abril Fatface Italics"/>
                </a:rPr>
                <a:t>Deep Open Classification System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625667" y="6874886"/>
              <a:ext cx="9073989" cy="1044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8"/>
                </a:lnSpc>
              </a:pPr>
              <a:r>
                <a:rPr lang="en-US" sz="2988" spc="262">
                  <a:solidFill>
                    <a:srgbClr val="0B2F3D"/>
                  </a:solidFill>
                  <a:latin typeface="Roboto"/>
                </a:rPr>
                <a:t>JEREMY EDBERT WIDJAJA 24060119130071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6344472" y="455417"/>
            <a:ext cx="1488653" cy="1488653"/>
          </a:xfrm>
          <a:custGeom>
            <a:avLst/>
            <a:gdLst/>
            <a:ahLst/>
            <a:cxnLst/>
            <a:rect l="l" t="t" r="r" b="b"/>
            <a:pathLst>
              <a:path w="1488653" h="1488653">
                <a:moveTo>
                  <a:pt x="0" y="0"/>
                </a:moveTo>
                <a:lnTo>
                  <a:pt x="1488653" y="0"/>
                </a:lnTo>
                <a:lnTo>
                  <a:pt x="1488653" y="1488652"/>
                </a:lnTo>
                <a:lnTo>
                  <a:pt x="0" y="148865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1084776" y="7926282"/>
            <a:ext cx="6805492" cy="1142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88"/>
              </a:lnSpc>
            </a:pPr>
            <a:r>
              <a:rPr lang="en-US" sz="2988" spc="262">
                <a:solidFill>
                  <a:srgbClr val="0B2F3D"/>
                </a:solidFill>
                <a:latin typeface="Roboto"/>
              </a:rPr>
              <a:t>Dosen Pembimbing:</a:t>
            </a:r>
          </a:p>
          <a:p>
            <a:pPr marL="645240" lvl="1" indent="-322620">
              <a:lnSpc>
                <a:spcPts val="2988"/>
              </a:lnSpc>
              <a:buFont typeface="Arial"/>
              <a:buChar char="•"/>
            </a:pPr>
            <a:r>
              <a:rPr lang="en-US" sz="2988" spc="262">
                <a:solidFill>
                  <a:srgbClr val="0B2F3D"/>
                </a:solidFill>
                <a:latin typeface="Roboto"/>
              </a:rPr>
              <a:t> Dr. Sutikno, S.T., M.Cs.</a:t>
            </a:r>
          </a:p>
          <a:p>
            <a:pPr marL="645240" lvl="1" indent="-322620">
              <a:lnSpc>
                <a:spcPts val="2988"/>
              </a:lnSpc>
              <a:buFont typeface="Arial"/>
              <a:buChar char="•"/>
            </a:pPr>
            <a:r>
              <a:rPr lang="en-US" sz="2988" spc="262">
                <a:solidFill>
                  <a:srgbClr val="0B2F3D"/>
                </a:solidFill>
                <a:latin typeface="Roboto"/>
              </a:rPr>
              <a:t> Rismiyati, B.Eng., M.Cs.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576638" y="1635508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876646" y="3403001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5840507" y="5370500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2364287" y="2780386"/>
            <a:ext cx="13559427" cy="5640933"/>
          </a:xfrm>
          <a:custGeom>
            <a:avLst/>
            <a:gdLst/>
            <a:ahLst/>
            <a:cxnLst/>
            <a:rect l="l" t="t" r="r" b="b"/>
            <a:pathLst>
              <a:path w="13559427" h="5640933">
                <a:moveTo>
                  <a:pt x="0" y="0"/>
                </a:moveTo>
                <a:lnTo>
                  <a:pt x="13559426" y="0"/>
                </a:lnTo>
                <a:lnTo>
                  <a:pt x="13559426" y="5640933"/>
                </a:lnTo>
                <a:lnTo>
                  <a:pt x="0" y="56409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1028700" y="730204"/>
            <a:ext cx="3597341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</a:rPr>
              <a:t>II - LANDASAN TEORI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39470" y="1542136"/>
            <a:ext cx="1080906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0"/>
              </a:lnSpc>
            </a:pPr>
            <a:r>
              <a:rPr lang="en-US" sz="7500">
                <a:solidFill>
                  <a:srgbClr val="0B2F3D"/>
                </a:solidFill>
                <a:latin typeface="Abril Fatface"/>
              </a:rPr>
              <a:t>Image Classification (1)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</a:rPr>
              <a:t>10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576638" y="1635508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876646" y="3403001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5840507" y="5370500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7444548" y="5615973"/>
            <a:ext cx="1323514" cy="1370871"/>
          </a:xfrm>
          <a:custGeom>
            <a:avLst/>
            <a:gdLst/>
            <a:ahLst/>
            <a:cxnLst/>
            <a:rect l="l" t="t" r="r" b="b"/>
            <a:pathLst>
              <a:path w="1323514" h="1370871">
                <a:moveTo>
                  <a:pt x="0" y="0"/>
                </a:moveTo>
                <a:lnTo>
                  <a:pt x="1323514" y="0"/>
                </a:lnTo>
                <a:lnTo>
                  <a:pt x="1323514" y="1370871"/>
                </a:lnTo>
                <a:lnTo>
                  <a:pt x="0" y="13708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AutoShape 7"/>
          <p:cNvSpPr/>
          <p:nvPr/>
        </p:nvSpPr>
        <p:spPr>
          <a:xfrm>
            <a:off x="6049012" y="3403001"/>
            <a:ext cx="1003634" cy="0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/>
          <p:nvPr/>
        </p:nvGrpSpPr>
        <p:grpSpPr>
          <a:xfrm>
            <a:off x="7416265" y="2586116"/>
            <a:ext cx="1505241" cy="1473177"/>
            <a:chOff x="0" y="0"/>
            <a:chExt cx="2006988" cy="1964235"/>
          </a:xfrm>
        </p:grpSpPr>
        <p:sp>
          <p:nvSpPr>
            <p:cNvPr id="9" name="Freeform 9"/>
            <p:cNvSpPr/>
            <p:nvPr/>
          </p:nvSpPr>
          <p:spPr>
            <a:xfrm>
              <a:off x="0" y="963250"/>
              <a:ext cx="1003494" cy="1000985"/>
            </a:xfrm>
            <a:custGeom>
              <a:avLst/>
              <a:gdLst/>
              <a:ahLst/>
              <a:cxnLst/>
              <a:rect l="l" t="t" r="r" b="b"/>
              <a:pathLst>
                <a:path w="1003494" h="1000985">
                  <a:moveTo>
                    <a:pt x="0" y="0"/>
                  </a:moveTo>
                  <a:lnTo>
                    <a:pt x="1003494" y="0"/>
                  </a:lnTo>
                  <a:lnTo>
                    <a:pt x="1003494" y="1000985"/>
                  </a:lnTo>
                  <a:lnTo>
                    <a:pt x="0" y="1000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657185" y="0"/>
              <a:ext cx="1349803" cy="1346428"/>
            </a:xfrm>
            <a:custGeom>
              <a:avLst/>
              <a:gdLst/>
              <a:ahLst/>
              <a:cxnLst/>
              <a:rect l="l" t="t" r="r" b="b"/>
              <a:pathLst>
                <a:path w="1349803" h="1346428">
                  <a:moveTo>
                    <a:pt x="0" y="0"/>
                  </a:moveTo>
                  <a:lnTo>
                    <a:pt x="1349803" y="0"/>
                  </a:lnTo>
                  <a:lnTo>
                    <a:pt x="1349803" y="1346428"/>
                  </a:lnTo>
                  <a:lnTo>
                    <a:pt x="0" y="1346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1" name="AutoShape 11"/>
          <p:cNvSpPr/>
          <p:nvPr/>
        </p:nvSpPr>
        <p:spPr>
          <a:xfrm>
            <a:off x="8106305" y="4745263"/>
            <a:ext cx="0" cy="686792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10552885" y="5557311"/>
            <a:ext cx="1488194" cy="1488194"/>
          </a:xfrm>
          <a:custGeom>
            <a:avLst/>
            <a:gdLst/>
            <a:ahLst/>
            <a:cxnLst/>
            <a:rect l="l" t="t" r="r" b="b"/>
            <a:pathLst>
              <a:path w="1488194" h="1488194">
                <a:moveTo>
                  <a:pt x="0" y="0"/>
                </a:moveTo>
                <a:lnTo>
                  <a:pt x="1488193" y="0"/>
                </a:lnTo>
                <a:lnTo>
                  <a:pt x="1488193" y="1488194"/>
                </a:lnTo>
                <a:lnTo>
                  <a:pt x="0" y="14881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AutoShape 13"/>
          <p:cNvSpPr/>
          <p:nvPr/>
        </p:nvSpPr>
        <p:spPr>
          <a:xfrm>
            <a:off x="9185349" y="6215036"/>
            <a:ext cx="881761" cy="0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14" name="AutoShape 14"/>
          <p:cNvSpPr/>
          <p:nvPr/>
        </p:nvSpPr>
        <p:spPr>
          <a:xfrm flipV="1">
            <a:off x="7444549" y="7985908"/>
            <a:ext cx="2918652" cy="884073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15" name="AutoShape 15"/>
          <p:cNvSpPr/>
          <p:nvPr/>
        </p:nvSpPr>
        <p:spPr>
          <a:xfrm>
            <a:off x="12395075" y="6202337"/>
            <a:ext cx="881761" cy="0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13775446" y="5506512"/>
            <a:ext cx="1084666" cy="1560671"/>
          </a:xfrm>
          <a:custGeom>
            <a:avLst/>
            <a:gdLst/>
            <a:ahLst/>
            <a:cxnLst/>
            <a:rect l="l" t="t" r="r" b="b"/>
            <a:pathLst>
              <a:path w="1084666" h="1560671">
                <a:moveTo>
                  <a:pt x="0" y="0"/>
                </a:moveTo>
                <a:lnTo>
                  <a:pt x="1084666" y="0"/>
                </a:lnTo>
                <a:lnTo>
                  <a:pt x="1084666" y="1560671"/>
                </a:lnTo>
                <a:lnTo>
                  <a:pt x="0" y="156067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1809618" y="2586116"/>
            <a:ext cx="1544643" cy="1544643"/>
          </a:xfrm>
          <a:custGeom>
            <a:avLst/>
            <a:gdLst/>
            <a:ahLst/>
            <a:cxnLst/>
            <a:rect l="l" t="t" r="r" b="b"/>
            <a:pathLst>
              <a:path w="1544643" h="1544643">
                <a:moveTo>
                  <a:pt x="0" y="0"/>
                </a:moveTo>
                <a:lnTo>
                  <a:pt x="1544643" y="0"/>
                </a:lnTo>
                <a:lnTo>
                  <a:pt x="1544643" y="1544644"/>
                </a:lnTo>
                <a:lnTo>
                  <a:pt x="0" y="154464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Freeform 18"/>
          <p:cNvSpPr/>
          <p:nvPr/>
        </p:nvSpPr>
        <p:spPr>
          <a:xfrm>
            <a:off x="3867341" y="2664290"/>
            <a:ext cx="1957903" cy="1466469"/>
          </a:xfrm>
          <a:custGeom>
            <a:avLst/>
            <a:gdLst/>
            <a:ahLst/>
            <a:cxnLst/>
            <a:rect l="l" t="t" r="r" b="b"/>
            <a:pathLst>
              <a:path w="1957903" h="1466469">
                <a:moveTo>
                  <a:pt x="0" y="0"/>
                </a:moveTo>
                <a:lnTo>
                  <a:pt x="1957903" y="0"/>
                </a:lnTo>
                <a:lnTo>
                  <a:pt x="1957903" y="1466470"/>
                </a:lnTo>
                <a:lnTo>
                  <a:pt x="0" y="146647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Freeform 19"/>
          <p:cNvSpPr/>
          <p:nvPr/>
        </p:nvSpPr>
        <p:spPr>
          <a:xfrm>
            <a:off x="5585740" y="8148113"/>
            <a:ext cx="1519563" cy="1395660"/>
          </a:xfrm>
          <a:custGeom>
            <a:avLst/>
            <a:gdLst/>
            <a:ahLst/>
            <a:cxnLst/>
            <a:rect l="l" t="t" r="r" b="b"/>
            <a:pathLst>
              <a:path w="1519563" h="1395660">
                <a:moveTo>
                  <a:pt x="0" y="0"/>
                </a:moveTo>
                <a:lnTo>
                  <a:pt x="1519563" y="0"/>
                </a:lnTo>
                <a:lnTo>
                  <a:pt x="1519563" y="1395660"/>
                </a:lnTo>
                <a:lnTo>
                  <a:pt x="0" y="139566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TextBox 20"/>
          <p:cNvSpPr txBox="1"/>
          <p:nvPr/>
        </p:nvSpPr>
        <p:spPr>
          <a:xfrm>
            <a:off x="2581939" y="4566068"/>
            <a:ext cx="2081887" cy="46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Roboto Bold"/>
              </a:rPr>
              <a:t>Data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730204"/>
            <a:ext cx="3597341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</a:rPr>
              <a:t>II - LANDASAN TEORI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87265" y="1538366"/>
            <a:ext cx="11113469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0"/>
              </a:lnSpc>
            </a:pPr>
            <a:r>
              <a:rPr lang="en-US" sz="7500">
                <a:solidFill>
                  <a:srgbClr val="0B2F3D"/>
                </a:solidFill>
                <a:latin typeface="Abril Fatface"/>
              </a:rPr>
              <a:t>Image Classification (2)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</a:rPr>
              <a:t>11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65362" y="7117019"/>
            <a:ext cx="2081887" cy="46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Roboto Bold"/>
              </a:rPr>
              <a:t>Model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065362" y="4148278"/>
            <a:ext cx="2081887" cy="46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 dirty="0">
                <a:solidFill>
                  <a:srgbClr val="000000"/>
                </a:solidFill>
                <a:latin typeface="Roboto Bold"/>
              </a:rPr>
              <a:t>Training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28195" y="7117019"/>
            <a:ext cx="3337572" cy="95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Roboto Bold"/>
              </a:rPr>
              <a:t>Algoritma Machine Learning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304578" y="9562823"/>
            <a:ext cx="2081887" cy="46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Roboto Bold"/>
              </a:rPr>
              <a:t>Data Uji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029503" y="7117019"/>
            <a:ext cx="2576551" cy="95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Roboto Bold"/>
              </a:rPr>
              <a:t>Prediksi: "jeruk"</a:t>
            </a:r>
          </a:p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ED8C02"/>
                </a:solidFill>
                <a:latin typeface="Roboto Bold"/>
              </a:rPr>
              <a:t>[0,94    0,14]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40996" y="4062718"/>
            <a:ext cx="2081887" cy="46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Roboto Bold"/>
              </a:rPr>
              <a:t>0 - jeruk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00586" y="4062718"/>
            <a:ext cx="2091412" cy="46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Roboto Bold"/>
              </a:rPr>
              <a:t>1 - stroberi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74865" y="2896404"/>
            <a:ext cx="918092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4800">
                <a:solidFill>
                  <a:srgbClr val="000000"/>
                </a:solidFill>
                <a:latin typeface="Roboto"/>
              </a:rPr>
              <a:t>+</a:t>
            </a:r>
          </a:p>
        </p:txBody>
      </p:sp>
      <p:sp>
        <p:nvSpPr>
          <p:cNvPr id="32" name="Freeform 32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576638" y="1635508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876646" y="3403001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5840507" y="5370500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7446948" y="5615973"/>
            <a:ext cx="1323514" cy="1370871"/>
          </a:xfrm>
          <a:custGeom>
            <a:avLst/>
            <a:gdLst/>
            <a:ahLst/>
            <a:cxnLst/>
            <a:rect l="l" t="t" r="r" b="b"/>
            <a:pathLst>
              <a:path w="1323514" h="1370871">
                <a:moveTo>
                  <a:pt x="0" y="0"/>
                </a:moveTo>
                <a:lnTo>
                  <a:pt x="1323514" y="0"/>
                </a:lnTo>
                <a:lnTo>
                  <a:pt x="1323514" y="1370871"/>
                </a:lnTo>
                <a:lnTo>
                  <a:pt x="0" y="13708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AutoShape 7"/>
          <p:cNvSpPr/>
          <p:nvPr/>
        </p:nvSpPr>
        <p:spPr>
          <a:xfrm>
            <a:off x="6051411" y="3403001"/>
            <a:ext cx="1003634" cy="0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/>
          <p:nvPr/>
        </p:nvGrpSpPr>
        <p:grpSpPr>
          <a:xfrm>
            <a:off x="7418664" y="2586116"/>
            <a:ext cx="1505241" cy="1473177"/>
            <a:chOff x="0" y="0"/>
            <a:chExt cx="2006988" cy="1964235"/>
          </a:xfrm>
        </p:grpSpPr>
        <p:sp>
          <p:nvSpPr>
            <p:cNvPr id="9" name="Freeform 9"/>
            <p:cNvSpPr/>
            <p:nvPr/>
          </p:nvSpPr>
          <p:spPr>
            <a:xfrm>
              <a:off x="0" y="963250"/>
              <a:ext cx="1003494" cy="1000985"/>
            </a:xfrm>
            <a:custGeom>
              <a:avLst/>
              <a:gdLst/>
              <a:ahLst/>
              <a:cxnLst/>
              <a:rect l="l" t="t" r="r" b="b"/>
              <a:pathLst>
                <a:path w="1003494" h="1000985">
                  <a:moveTo>
                    <a:pt x="0" y="0"/>
                  </a:moveTo>
                  <a:lnTo>
                    <a:pt x="1003494" y="0"/>
                  </a:lnTo>
                  <a:lnTo>
                    <a:pt x="1003494" y="1000985"/>
                  </a:lnTo>
                  <a:lnTo>
                    <a:pt x="0" y="1000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657185" y="0"/>
              <a:ext cx="1349803" cy="1346428"/>
            </a:xfrm>
            <a:custGeom>
              <a:avLst/>
              <a:gdLst/>
              <a:ahLst/>
              <a:cxnLst/>
              <a:rect l="l" t="t" r="r" b="b"/>
              <a:pathLst>
                <a:path w="1349803" h="1346428">
                  <a:moveTo>
                    <a:pt x="0" y="0"/>
                  </a:moveTo>
                  <a:lnTo>
                    <a:pt x="1349803" y="0"/>
                  </a:lnTo>
                  <a:lnTo>
                    <a:pt x="1349803" y="1346428"/>
                  </a:lnTo>
                  <a:lnTo>
                    <a:pt x="0" y="1346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1" name="AutoShape 11"/>
          <p:cNvSpPr/>
          <p:nvPr/>
        </p:nvSpPr>
        <p:spPr>
          <a:xfrm>
            <a:off x="8108705" y="4745263"/>
            <a:ext cx="0" cy="686792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10555284" y="5557311"/>
            <a:ext cx="1488194" cy="1488194"/>
          </a:xfrm>
          <a:custGeom>
            <a:avLst/>
            <a:gdLst/>
            <a:ahLst/>
            <a:cxnLst/>
            <a:rect l="l" t="t" r="r" b="b"/>
            <a:pathLst>
              <a:path w="1488194" h="1488194">
                <a:moveTo>
                  <a:pt x="0" y="0"/>
                </a:moveTo>
                <a:lnTo>
                  <a:pt x="1488194" y="0"/>
                </a:lnTo>
                <a:lnTo>
                  <a:pt x="1488194" y="1488194"/>
                </a:lnTo>
                <a:lnTo>
                  <a:pt x="0" y="14881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AutoShape 13"/>
          <p:cNvSpPr/>
          <p:nvPr/>
        </p:nvSpPr>
        <p:spPr>
          <a:xfrm>
            <a:off x="9187749" y="6215036"/>
            <a:ext cx="881761" cy="0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15" name="AutoShape 15"/>
          <p:cNvSpPr/>
          <p:nvPr/>
        </p:nvSpPr>
        <p:spPr>
          <a:xfrm>
            <a:off x="12397474" y="6202337"/>
            <a:ext cx="881761" cy="0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13777845" y="5506512"/>
            <a:ext cx="1084666" cy="1560671"/>
          </a:xfrm>
          <a:custGeom>
            <a:avLst/>
            <a:gdLst/>
            <a:ahLst/>
            <a:cxnLst/>
            <a:rect l="l" t="t" r="r" b="b"/>
            <a:pathLst>
              <a:path w="1084666" h="1560671">
                <a:moveTo>
                  <a:pt x="0" y="0"/>
                </a:moveTo>
                <a:lnTo>
                  <a:pt x="1084667" y="0"/>
                </a:lnTo>
                <a:lnTo>
                  <a:pt x="1084667" y="1560671"/>
                </a:lnTo>
                <a:lnTo>
                  <a:pt x="0" y="156067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13073627" y="5709273"/>
            <a:ext cx="2493103" cy="1882293"/>
          </a:xfrm>
          <a:custGeom>
            <a:avLst/>
            <a:gdLst/>
            <a:ahLst/>
            <a:cxnLst/>
            <a:rect l="l" t="t" r="r" b="b"/>
            <a:pathLst>
              <a:path w="2493103" h="1882293">
                <a:moveTo>
                  <a:pt x="0" y="0"/>
                </a:moveTo>
                <a:lnTo>
                  <a:pt x="2493103" y="0"/>
                </a:lnTo>
                <a:lnTo>
                  <a:pt x="2493103" y="1882293"/>
                </a:lnTo>
                <a:lnTo>
                  <a:pt x="0" y="188229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Freeform 18"/>
          <p:cNvSpPr/>
          <p:nvPr/>
        </p:nvSpPr>
        <p:spPr>
          <a:xfrm>
            <a:off x="1812017" y="2586116"/>
            <a:ext cx="1544643" cy="1544643"/>
          </a:xfrm>
          <a:custGeom>
            <a:avLst/>
            <a:gdLst/>
            <a:ahLst/>
            <a:cxnLst/>
            <a:rect l="l" t="t" r="r" b="b"/>
            <a:pathLst>
              <a:path w="1544643" h="1544643">
                <a:moveTo>
                  <a:pt x="0" y="0"/>
                </a:moveTo>
                <a:lnTo>
                  <a:pt x="1544644" y="0"/>
                </a:lnTo>
                <a:lnTo>
                  <a:pt x="1544644" y="1544644"/>
                </a:lnTo>
                <a:lnTo>
                  <a:pt x="0" y="154464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Freeform 19"/>
          <p:cNvSpPr/>
          <p:nvPr/>
        </p:nvSpPr>
        <p:spPr>
          <a:xfrm>
            <a:off x="3869740" y="2664290"/>
            <a:ext cx="1957903" cy="1466469"/>
          </a:xfrm>
          <a:custGeom>
            <a:avLst/>
            <a:gdLst/>
            <a:ahLst/>
            <a:cxnLst/>
            <a:rect l="l" t="t" r="r" b="b"/>
            <a:pathLst>
              <a:path w="1957903" h="1466469">
                <a:moveTo>
                  <a:pt x="0" y="0"/>
                </a:moveTo>
                <a:lnTo>
                  <a:pt x="1957903" y="0"/>
                </a:lnTo>
                <a:lnTo>
                  <a:pt x="1957903" y="1466470"/>
                </a:lnTo>
                <a:lnTo>
                  <a:pt x="0" y="146647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Freeform 20"/>
          <p:cNvSpPr/>
          <p:nvPr/>
        </p:nvSpPr>
        <p:spPr>
          <a:xfrm>
            <a:off x="5626461" y="8154676"/>
            <a:ext cx="1442920" cy="1442920"/>
          </a:xfrm>
          <a:custGeom>
            <a:avLst/>
            <a:gdLst/>
            <a:ahLst/>
            <a:cxnLst/>
            <a:rect l="l" t="t" r="r" b="b"/>
            <a:pathLst>
              <a:path w="1442920" h="1442920">
                <a:moveTo>
                  <a:pt x="0" y="0"/>
                </a:moveTo>
                <a:lnTo>
                  <a:pt x="1442920" y="0"/>
                </a:lnTo>
                <a:lnTo>
                  <a:pt x="1442920" y="1442920"/>
                </a:lnTo>
                <a:lnTo>
                  <a:pt x="0" y="1442920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TextBox 21"/>
          <p:cNvSpPr txBox="1"/>
          <p:nvPr/>
        </p:nvSpPr>
        <p:spPr>
          <a:xfrm>
            <a:off x="1028700" y="730204"/>
            <a:ext cx="3597341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</a:rPr>
              <a:t>II - LANDASAN TEORI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720444" y="1538366"/>
            <a:ext cx="10847112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0"/>
              </a:lnSpc>
            </a:pPr>
            <a:r>
              <a:rPr lang="en-US" sz="7500">
                <a:solidFill>
                  <a:srgbClr val="0B2F3D"/>
                </a:solidFill>
                <a:latin typeface="Abril Fatface"/>
              </a:rPr>
              <a:t>Image Classification (3)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</a:rPr>
              <a:t>12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67762" y="7117019"/>
            <a:ext cx="2081887" cy="46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Roboto Bold"/>
              </a:rPr>
              <a:t>Model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067762" y="4148278"/>
            <a:ext cx="2081887" cy="46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Roboto Bold"/>
              </a:rPr>
              <a:t>Training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01360" y="7117019"/>
            <a:ext cx="2996042" cy="95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Roboto Bold"/>
              </a:rPr>
              <a:t>Algoritma Machine Learning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073627" y="7117019"/>
            <a:ext cx="2493103" cy="95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Roboto Bold"/>
              </a:rPr>
              <a:t>Prediksi: "jeruk"</a:t>
            </a:r>
          </a:p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ED8C02"/>
                </a:solidFill>
                <a:latin typeface="Roboto Bold"/>
              </a:rPr>
              <a:t>[0,47    0,13]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584339" y="4566068"/>
            <a:ext cx="2081887" cy="46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Roboto Bold"/>
              </a:rPr>
              <a:t>Data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43396" y="4062718"/>
            <a:ext cx="2081887" cy="46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Roboto Bold"/>
              </a:rPr>
              <a:t>0 - jeruk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02986" y="4062718"/>
            <a:ext cx="2091412" cy="46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Roboto Bold"/>
              </a:rPr>
              <a:t>1 - stroberi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306977" y="9562823"/>
            <a:ext cx="2081887" cy="46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Roboto Bold"/>
              </a:rPr>
              <a:t>Data Uji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74865" y="2896404"/>
            <a:ext cx="918092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4800">
                <a:solidFill>
                  <a:srgbClr val="000000"/>
                </a:solidFill>
                <a:latin typeface="Roboto"/>
              </a:rPr>
              <a:t>+</a:t>
            </a:r>
          </a:p>
        </p:txBody>
      </p:sp>
      <p:sp>
        <p:nvSpPr>
          <p:cNvPr id="33" name="Freeform 3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4" name="AutoShape 14">
            <a:extLst>
              <a:ext uri="{FF2B5EF4-FFF2-40B4-BE49-F238E27FC236}">
                <a16:creationId xmlns:a16="http://schemas.microsoft.com/office/drawing/2014/main" id="{CF8ABF21-8D0D-F60D-1AEA-5EF5AAFEAC0F}"/>
              </a:ext>
            </a:extLst>
          </p:cNvPr>
          <p:cNvSpPr/>
          <p:nvPr/>
        </p:nvSpPr>
        <p:spPr>
          <a:xfrm flipV="1">
            <a:off x="7444549" y="7985908"/>
            <a:ext cx="2918652" cy="884073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5358722" y="8551482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3811965" y="1657315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3111973" y="3424808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2634361" y="3999864"/>
            <a:ext cx="13019278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0B2F3D"/>
                </a:solidFill>
                <a:latin typeface="Abril Fatface"/>
              </a:rPr>
              <a:t>Deep Open Classification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4543888" y="3769482"/>
            <a:ext cx="428140" cy="447675"/>
          </a:xfrm>
          <a:custGeom>
            <a:avLst/>
            <a:gdLst/>
            <a:ahLst/>
            <a:cxnLst/>
            <a:rect l="l" t="t" r="r" b="b"/>
            <a:pathLst>
              <a:path w="428140" h="447675">
                <a:moveTo>
                  <a:pt x="0" y="0"/>
                </a:moveTo>
                <a:lnTo>
                  <a:pt x="428139" y="0"/>
                </a:lnTo>
                <a:lnTo>
                  <a:pt x="428139" y="447675"/>
                </a:lnTo>
                <a:lnTo>
                  <a:pt x="0" y="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TextBox 8"/>
          <p:cNvSpPr txBox="1"/>
          <p:nvPr/>
        </p:nvSpPr>
        <p:spPr>
          <a:xfrm>
            <a:off x="1028700" y="730204"/>
            <a:ext cx="364489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</a:rPr>
              <a:t>II - LANDASAN TEORI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</a:rPr>
              <a:t>13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44112" y="5084015"/>
            <a:ext cx="10799775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>
                <a:solidFill>
                  <a:srgbClr val="727272"/>
                </a:solidFill>
                <a:latin typeface="Roboto"/>
              </a:rPr>
              <a:t>Menolak data yang tidak dikenali model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576638" y="1635508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876646" y="3403001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5840507" y="5370500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AutoShape 6"/>
          <p:cNvSpPr/>
          <p:nvPr/>
        </p:nvSpPr>
        <p:spPr>
          <a:xfrm>
            <a:off x="5171883" y="8832195"/>
            <a:ext cx="7961951" cy="0"/>
          </a:xfrm>
          <a:prstGeom prst="line">
            <a:avLst/>
          </a:prstGeom>
          <a:ln w="6667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7" name="AutoShape 7"/>
          <p:cNvSpPr/>
          <p:nvPr/>
        </p:nvSpPr>
        <p:spPr>
          <a:xfrm flipV="1">
            <a:off x="5725088" y="2743653"/>
            <a:ext cx="0" cy="6645980"/>
          </a:xfrm>
          <a:prstGeom prst="line">
            <a:avLst/>
          </a:prstGeom>
          <a:ln w="6667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8" name="AutoShape 8"/>
          <p:cNvSpPr/>
          <p:nvPr/>
        </p:nvSpPr>
        <p:spPr>
          <a:xfrm>
            <a:off x="5610128" y="6099981"/>
            <a:ext cx="7264697" cy="0"/>
          </a:xfrm>
          <a:prstGeom prst="line">
            <a:avLst/>
          </a:prstGeom>
          <a:ln w="66675" cap="rnd">
            <a:solidFill>
              <a:srgbClr val="F11F0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9" name="AutoShape 9"/>
          <p:cNvSpPr/>
          <p:nvPr/>
        </p:nvSpPr>
        <p:spPr>
          <a:xfrm>
            <a:off x="5592275" y="3475521"/>
            <a:ext cx="421269" cy="0"/>
          </a:xfrm>
          <a:prstGeom prst="line">
            <a:avLst/>
          </a:prstGeom>
          <a:ln w="666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10" name="Group 10"/>
          <p:cNvGrpSpPr/>
          <p:nvPr/>
        </p:nvGrpSpPr>
        <p:grpSpPr>
          <a:xfrm>
            <a:off x="5758425" y="3508859"/>
            <a:ext cx="6840595" cy="2557784"/>
            <a:chOff x="0" y="0"/>
            <a:chExt cx="1801638" cy="6736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1638" cy="673655"/>
            </a:xfrm>
            <a:custGeom>
              <a:avLst/>
              <a:gdLst/>
              <a:ahLst/>
              <a:cxnLst/>
              <a:rect l="l" t="t" r="r" b="b"/>
              <a:pathLst>
                <a:path w="1801638" h="673655">
                  <a:moveTo>
                    <a:pt x="0" y="0"/>
                  </a:moveTo>
                  <a:lnTo>
                    <a:pt x="1801638" y="0"/>
                  </a:lnTo>
                  <a:lnTo>
                    <a:pt x="1801638" y="673655"/>
                  </a:lnTo>
                  <a:lnTo>
                    <a:pt x="0" y="673655"/>
                  </a:lnTo>
                  <a:close/>
                </a:path>
              </a:pathLst>
            </a:custGeom>
            <a:solidFill>
              <a:srgbClr val="7ED957">
                <a:alpha val="43922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732074" y="4159516"/>
            <a:ext cx="1034044" cy="1034044"/>
          </a:xfrm>
          <a:custGeom>
            <a:avLst/>
            <a:gdLst/>
            <a:ahLst/>
            <a:cxnLst/>
            <a:rect l="l" t="t" r="r" b="b"/>
            <a:pathLst>
              <a:path w="1034044" h="1034044">
                <a:moveTo>
                  <a:pt x="0" y="0"/>
                </a:moveTo>
                <a:lnTo>
                  <a:pt x="1034044" y="0"/>
                </a:lnTo>
                <a:lnTo>
                  <a:pt x="1034044" y="1034044"/>
                </a:lnTo>
                <a:lnTo>
                  <a:pt x="0" y="10340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>
            <a:off x="6256819" y="7353287"/>
            <a:ext cx="950509" cy="950509"/>
          </a:xfrm>
          <a:custGeom>
            <a:avLst/>
            <a:gdLst/>
            <a:ahLst/>
            <a:cxnLst/>
            <a:rect l="l" t="t" r="r" b="b"/>
            <a:pathLst>
              <a:path w="950509" h="950509">
                <a:moveTo>
                  <a:pt x="0" y="0"/>
                </a:moveTo>
                <a:lnTo>
                  <a:pt x="950510" y="0"/>
                </a:lnTo>
                <a:lnTo>
                  <a:pt x="950510" y="950510"/>
                </a:lnTo>
                <a:lnTo>
                  <a:pt x="0" y="9505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8004691" y="6380968"/>
            <a:ext cx="1292864" cy="972319"/>
          </a:xfrm>
          <a:custGeom>
            <a:avLst/>
            <a:gdLst/>
            <a:ahLst/>
            <a:cxnLst/>
            <a:rect l="l" t="t" r="r" b="b"/>
            <a:pathLst>
              <a:path w="1292864" h="972319">
                <a:moveTo>
                  <a:pt x="0" y="0"/>
                </a:moveTo>
                <a:lnTo>
                  <a:pt x="1292864" y="0"/>
                </a:lnTo>
                <a:lnTo>
                  <a:pt x="1292864" y="972319"/>
                </a:lnTo>
                <a:lnTo>
                  <a:pt x="0" y="97231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4026" t="-28322" r="-15780" b="-1401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8141179" y="4576396"/>
            <a:ext cx="1002821" cy="1239598"/>
          </a:xfrm>
          <a:custGeom>
            <a:avLst/>
            <a:gdLst/>
            <a:ahLst/>
            <a:cxnLst/>
            <a:rect l="l" t="t" r="r" b="b"/>
            <a:pathLst>
              <a:path w="1002821" h="1239598">
                <a:moveTo>
                  <a:pt x="0" y="0"/>
                </a:moveTo>
                <a:lnTo>
                  <a:pt x="1002821" y="0"/>
                </a:lnTo>
                <a:lnTo>
                  <a:pt x="1002821" y="1239597"/>
                </a:lnTo>
                <a:lnTo>
                  <a:pt x="0" y="123959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8529" t="-16211" r="-30384" b="-1234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11020441" y="4240330"/>
            <a:ext cx="949866" cy="872415"/>
          </a:xfrm>
          <a:custGeom>
            <a:avLst/>
            <a:gdLst/>
            <a:ahLst/>
            <a:cxnLst/>
            <a:rect l="l" t="t" r="r" b="b"/>
            <a:pathLst>
              <a:path w="949866" h="872415">
                <a:moveTo>
                  <a:pt x="0" y="0"/>
                </a:moveTo>
                <a:lnTo>
                  <a:pt x="949865" y="0"/>
                </a:lnTo>
                <a:lnTo>
                  <a:pt x="949865" y="872415"/>
                </a:lnTo>
                <a:lnTo>
                  <a:pt x="0" y="87241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Freeform 18"/>
          <p:cNvSpPr/>
          <p:nvPr/>
        </p:nvSpPr>
        <p:spPr>
          <a:xfrm>
            <a:off x="9386340" y="3915336"/>
            <a:ext cx="1148326" cy="1120331"/>
          </a:xfrm>
          <a:custGeom>
            <a:avLst/>
            <a:gdLst/>
            <a:ahLst/>
            <a:cxnLst/>
            <a:rect l="l" t="t" r="r" b="b"/>
            <a:pathLst>
              <a:path w="1148326" h="1120331">
                <a:moveTo>
                  <a:pt x="0" y="0"/>
                </a:moveTo>
                <a:lnTo>
                  <a:pt x="1148326" y="0"/>
                </a:lnTo>
                <a:lnTo>
                  <a:pt x="1148326" y="1120331"/>
                </a:lnTo>
                <a:lnTo>
                  <a:pt x="0" y="112033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9886" r="-10369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Freeform 19"/>
          <p:cNvSpPr/>
          <p:nvPr/>
        </p:nvSpPr>
        <p:spPr>
          <a:xfrm>
            <a:off x="10534666" y="6633878"/>
            <a:ext cx="1236396" cy="1424250"/>
          </a:xfrm>
          <a:custGeom>
            <a:avLst/>
            <a:gdLst/>
            <a:ahLst/>
            <a:cxnLst/>
            <a:rect l="l" t="t" r="r" b="b"/>
            <a:pathLst>
              <a:path w="1236396" h="1424250">
                <a:moveTo>
                  <a:pt x="0" y="0"/>
                </a:moveTo>
                <a:lnTo>
                  <a:pt x="1236396" y="0"/>
                </a:lnTo>
                <a:lnTo>
                  <a:pt x="1236396" y="1424249"/>
                </a:lnTo>
                <a:lnTo>
                  <a:pt x="0" y="142424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8116" r="-707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Freeform 20"/>
          <p:cNvSpPr/>
          <p:nvPr/>
        </p:nvSpPr>
        <p:spPr>
          <a:xfrm>
            <a:off x="11530395" y="7629160"/>
            <a:ext cx="1344429" cy="896986"/>
          </a:xfrm>
          <a:custGeom>
            <a:avLst/>
            <a:gdLst/>
            <a:ahLst/>
            <a:cxnLst/>
            <a:rect l="l" t="t" r="r" b="b"/>
            <a:pathLst>
              <a:path w="1344429" h="896986">
                <a:moveTo>
                  <a:pt x="0" y="0"/>
                </a:moveTo>
                <a:lnTo>
                  <a:pt x="1344430" y="0"/>
                </a:lnTo>
                <a:lnTo>
                  <a:pt x="1344430" y="896987"/>
                </a:lnTo>
                <a:lnTo>
                  <a:pt x="0" y="89698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9595890" y="6662453"/>
            <a:ext cx="1288154" cy="1288154"/>
          </a:xfrm>
          <a:custGeom>
            <a:avLst/>
            <a:gdLst/>
            <a:ahLst/>
            <a:cxnLst/>
            <a:rect l="l" t="t" r="r" b="b"/>
            <a:pathLst>
              <a:path w="1288154" h="1288154">
                <a:moveTo>
                  <a:pt x="0" y="0"/>
                </a:moveTo>
                <a:lnTo>
                  <a:pt x="1288154" y="0"/>
                </a:lnTo>
                <a:lnTo>
                  <a:pt x="1288154" y="1288154"/>
                </a:lnTo>
                <a:lnTo>
                  <a:pt x="0" y="128815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23"/>
          <p:cNvSpPr/>
          <p:nvPr/>
        </p:nvSpPr>
        <p:spPr>
          <a:xfrm>
            <a:off x="6586826" y="6245648"/>
            <a:ext cx="1179292" cy="1179292"/>
          </a:xfrm>
          <a:custGeom>
            <a:avLst/>
            <a:gdLst/>
            <a:ahLst/>
            <a:cxnLst/>
            <a:rect l="l" t="t" r="r" b="b"/>
            <a:pathLst>
              <a:path w="1179292" h="1179292">
                <a:moveTo>
                  <a:pt x="0" y="0"/>
                </a:moveTo>
                <a:lnTo>
                  <a:pt x="1179292" y="0"/>
                </a:lnTo>
                <a:lnTo>
                  <a:pt x="1179292" y="1179292"/>
                </a:lnTo>
                <a:lnTo>
                  <a:pt x="0" y="117929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24"/>
          <p:cNvSpPr/>
          <p:nvPr/>
        </p:nvSpPr>
        <p:spPr>
          <a:xfrm>
            <a:off x="8535678" y="7277955"/>
            <a:ext cx="850662" cy="1248192"/>
          </a:xfrm>
          <a:custGeom>
            <a:avLst/>
            <a:gdLst/>
            <a:ahLst/>
            <a:cxnLst/>
            <a:rect l="l" t="t" r="r" b="b"/>
            <a:pathLst>
              <a:path w="850662" h="1248192">
                <a:moveTo>
                  <a:pt x="0" y="0"/>
                </a:moveTo>
                <a:lnTo>
                  <a:pt x="850662" y="0"/>
                </a:lnTo>
                <a:lnTo>
                  <a:pt x="850662" y="1248192"/>
                </a:lnTo>
                <a:lnTo>
                  <a:pt x="0" y="124819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27129" r="-1960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TextBox 25"/>
          <p:cNvSpPr txBox="1"/>
          <p:nvPr/>
        </p:nvSpPr>
        <p:spPr>
          <a:xfrm>
            <a:off x="1028700" y="730204"/>
            <a:ext cx="3597341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</a:rPr>
              <a:t>II - LANDASAN TEORI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929278" y="1543503"/>
            <a:ext cx="12429445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0"/>
              </a:lnSpc>
            </a:pPr>
            <a:r>
              <a:rPr lang="en-US" sz="7500">
                <a:solidFill>
                  <a:srgbClr val="0B2F3D"/>
                </a:solidFill>
                <a:latin typeface="Abril Fatface"/>
              </a:rPr>
              <a:t>Deep Open Classification (1)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</a:rPr>
              <a:t>14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64565" y="3197351"/>
            <a:ext cx="527710" cy="45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8"/>
              </a:lnSpc>
            </a:pPr>
            <a:r>
              <a:rPr lang="en-US" sz="2323">
                <a:solidFill>
                  <a:srgbClr val="000000"/>
                </a:solidFill>
                <a:latin typeface="Roboto Bold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423561" y="5537823"/>
            <a:ext cx="1009570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>
                <a:solidFill>
                  <a:srgbClr val="F11F0E"/>
                </a:solidFill>
                <a:latin typeface="Roboto Bold"/>
              </a:rPr>
              <a:t>t=0,5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-803131" y="-998657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1"/>
                </a:lnTo>
                <a:lnTo>
                  <a:pt x="0" y="3630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-1503123" y="768835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5840507" y="5370500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2370675" y="2893705"/>
            <a:ext cx="1323514" cy="1370871"/>
          </a:xfrm>
          <a:custGeom>
            <a:avLst/>
            <a:gdLst/>
            <a:ahLst/>
            <a:cxnLst/>
            <a:rect l="l" t="t" r="r" b="b"/>
            <a:pathLst>
              <a:path w="1323514" h="1370871">
                <a:moveTo>
                  <a:pt x="0" y="0"/>
                </a:moveTo>
                <a:lnTo>
                  <a:pt x="1323514" y="0"/>
                </a:lnTo>
                <a:lnTo>
                  <a:pt x="1323514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5479011" y="2835044"/>
            <a:ext cx="1488194" cy="1488194"/>
          </a:xfrm>
          <a:custGeom>
            <a:avLst/>
            <a:gdLst/>
            <a:ahLst/>
            <a:cxnLst/>
            <a:rect l="l" t="t" r="r" b="b"/>
            <a:pathLst>
              <a:path w="1488194" h="1488194">
                <a:moveTo>
                  <a:pt x="0" y="0"/>
                </a:moveTo>
                <a:lnTo>
                  <a:pt x="1488194" y="0"/>
                </a:lnTo>
                <a:lnTo>
                  <a:pt x="1488194" y="1488194"/>
                </a:lnTo>
                <a:lnTo>
                  <a:pt x="0" y="14881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AutoShape 8"/>
          <p:cNvSpPr/>
          <p:nvPr/>
        </p:nvSpPr>
        <p:spPr>
          <a:xfrm>
            <a:off x="4111475" y="3492769"/>
            <a:ext cx="881761" cy="0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9" name="AutoShape 9"/>
          <p:cNvSpPr/>
          <p:nvPr/>
        </p:nvSpPr>
        <p:spPr>
          <a:xfrm>
            <a:off x="7321201" y="3480069"/>
            <a:ext cx="881761" cy="0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8701572" y="2784244"/>
            <a:ext cx="1084666" cy="1560671"/>
          </a:xfrm>
          <a:custGeom>
            <a:avLst/>
            <a:gdLst/>
            <a:ahLst/>
            <a:cxnLst/>
            <a:rect l="l" t="t" r="r" b="b"/>
            <a:pathLst>
              <a:path w="1084666" h="1560671">
                <a:moveTo>
                  <a:pt x="0" y="0"/>
                </a:moveTo>
                <a:lnTo>
                  <a:pt x="1084667" y="0"/>
                </a:lnTo>
                <a:lnTo>
                  <a:pt x="1084667" y="1560671"/>
                </a:lnTo>
                <a:lnTo>
                  <a:pt x="0" y="15606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2501926" y="5456291"/>
            <a:ext cx="1192263" cy="1516392"/>
          </a:xfrm>
          <a:custGeom>
            <a:avLst/>
            <a:gdLst/>
            <a:ahLst/>
            <a:cxnLst/>
            <a:rect l="l" t="t" r="r" b="b"/>
            <a:pathLst>
              <a:path w="1192263" h="1516392">
                <a:moveTo>
                  <a:pt x="0" y="0"/>
                </a:moveTo>
                <a:lnTo>
                  <a:pt x="1192263" y="0"/>
                </a:lnTo>
                <a:lnTo>
                  <a:pt x="1192263" y="1516391"/>
                </a:lnTo>
                <a:lnTo>
                  <a:pt x="0" y="151639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AutoShape 12"/>
          <p:cNvSpPr/>
          <p:nvPr/>
        </p:nvSpPr>
        <p:spPr>
          <a:xfrm flipV="1">
            <a:off x="4111475" y="5456291"/>
            <a:ext cx="2019334" cy="720096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13" name="AutoShape 13"/>
          <p:cNvSpPr/>
          <p:nvPr/>
        </p:nvSpPr>
        <p:spPr>
          <a:xfrm>
            <a:off x="9243905" y="5367311"/>
            <a:ext cx="0" cy="847175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>
            <a:off x="6786054" y="6324495"/>
            <a:ext cx="2495952" cy="2369525"/>
          </a:xfrm>
          <a:custGeom>
            <a:avLst/>
            <a:gdLst/>
            <a:ahLst/>
            <a:cxnLst/>
            <a:rect l="l" t="t" r="r" b="b"/>
            <a:pathLst>
              <a:path w="2495952" h="2369525">
                <a:moveTo>
                  <a:pt x="0" y="0"/>
                </a:moveTo>
                <a:lnTo>
                  <a:pt x="2495951" y="0"/>
                </a:lnTo>
                <a:lnTo>
                  <a:pt x="2495951" y="2369525"/>
                </a:lnTo>
                <a:lnTo>
                  <a:pt x="0" y="236952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r="-3377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 flipH="1">
            <a:off x="9282005" y="6324495"/>
            <a:ext cx="2495952" cy="2369525"/>
          </a:xfrm>
          <a:custGeom>
            <a:avLst/>
            <a:gdLst/>
            <a:ahLst/>
            <a:cxnLst/>
            <a:rect l="l" t="t" r="r" b="b"/>
            <a:pathLst>
              <a:path w="2495952" h="2369525">
                <a:moveTo>
                  <a:pt x="2495952" y="0"/>
                </a:moveTo>
                <a:lnTo>
                  <a:pt x="0" y="0"/>
                </a:lnTo>
                <a:lnTo>
                  <a:pt x="0" y="2369525"/>
                </a:lnTo>
                <a:lnTo>
                  <a:pt x="2495952" y="2369525"/>
                </a:lnTo>
                <a:lnTo>
                  <a:pt x="2495952" y="0"/>
                </a:lnTo>
                <a:close/>
              </a:path>
            </a:pathLst>
          </a:custGeom>
          <a:blipFill>
            <a:blip r:embed="rId19"/>
            <a:stretch>
              <a:fillRect r="-3377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AutoShape 16"/>
          <p:cNvSpPr/>
          <p:nvPr/>
        </p:nvSpPr>
        <p:spPr>
          <a:xfrm flipV="1">
            <a:off x="10689164" y="3678414"/>
            <a:ext cx="1727727" cy="2315150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12769316" y="2907254"/>
            <a:ext cx="3071191" cy="1171030"/>
          </a:xfrm>
          <a:custGeom>
            <a:avLst/>
            <a:gdLst/>
            <a:ahLst/>
            <a:cxnLst/>
            <a:rect l="l" t="t" r="r" b="b"/>
            <a:pathLst>
              <a:path w="3071191" h="1171030">
                <a:moveTo>
                  <a:pt x="0" y="0"/>
                </a:moveTo>
                <a:lnTo>
                  <a:pt x="3071191" y="0"/>
                </a:lnTo>
                <a:lnTo>
                  <a:pt x="3071191" y="1171030"/>
                </a:lnTo>
                <a:lnTo>
                  <a:pt x="0" y="117103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1028700" y="730204"/>
            <a:ext cx="3597341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</a:rPr>
              <a:t>II - LANDASAN TEORI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29278" y="1542136"/>
            <a:ext cx="12429445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0"/>
              </a:lnSpc>
            </a:pPr>
            <a:r>
              <a:rPr lang="en-US" sz="7500">
                <a:solidFill>
                  <a:srgbClr val="0B2F3D"/>
                </a:solidFill>
                <a:latin typeface="Abril Fatface"/>
              </a:rPr>
              <a:t>Deep Open Classification (2)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</a:rPr>
              <a:t>15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91488" y="4413802"/>
            <a:ext cx="2081887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1999">
                <a:solidFill>
                  <a:srgbClr val="000000"/>
                </a:solidFill>
                <a:latin typeface="Roboto Bold"/>
              </a:rPr>
              <a:t>Model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182164" y="4413802"/>
            <a:ext cx="2081887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1999">
                <a:solidFill>
                  <a:srgbClr val="000000"/>
                </a:solidFill>
                <a:latin typeface="Roboto Bold"/>
              </a:rPr>
              <a:t>Algoritma Machine Learning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02962" y="4413802"/>
            <a:ext cx="2081887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1999">
                <a:solidFill>
                  <a:srgbClr val="000000"/>
                </a:solidFill>
                <a:latin typeface="Roboto Bold"/>
              </a:rPr>
              <a:t>Prediksi</a:t>
            </a:r>
          </a:p>
          <a:p>
            <a:pPr algn="ctr">
              <a:lnSpc>
                <a:spcPts val="3199"/>
              </a:lnSpc>
            </a:pPr>
            <a:r>
              <a:rPr lang="en-US" sz="1999">
                <a:solidFill>
                  <a:srgbClr val="ED8C02"/>
                </a:solidFill>
                <a:latin typeface="Roboto Bold"/>
              </a:rPr>
              <a:t>[0,2  0,4  0,1  ...]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57114" y="7125082"/>
            <a:ext cx="2081887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1999">
                <a:solidFill>
                  <a:srgbClr val="000000"/>
                </a:solidFill>
                <a:latin typeface="Roboto Bold"/>
              </a:rPr>
              <a:t>Data Latih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93086" y="8644073"/>
            <a:ext cx="2081887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1999">
                <a:solidFill>
                  <a:srgbClr val="000000"/>
                </a:solidFill>
                <a:latin typeface="Roboto Bold"/>
              </a:rPr>
              <a:t>Sigmoid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489038" y="8644073"/>
            <a:ext cx="2081887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1999">
                <a:solidFill>
                  <a:srgbClr val="000000"/>
                </a:solidFill>
                <a:latin typeface="Roboto Bold"/>
              </a:rPr>
              <a:t>Mirrored Sigmoid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41201" y="9094923"/>
            <a:ext cx="2881608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1999">
                <a:solidFill>
                  <a:srgbClr val="000000"/>
                </a:solidFill>
                <a:latin typeface="Roboto Bold"/>
              </a:rPr>
              <a:t>Gaussian Distribution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026491" y="4178852"/>
            <a:ext cx="2556841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1999" dirty="0">
                <a:solidFill>
                  <a:srgbClr val="000000"/>
                </a:solidFill>
                <a:latin typeface="Roboto Bold"/>
              </a:rPr>
              <a:t>Standard Deviation</a:t>
            </a:r>
          </a:p>
        </p:txBody>
      </p:sp>
      <p:sp>
        <p:nvSpPr>
          <p:cNvPr id="29" name="AutoShape 29"/>
          <p:cNvSpPr/>
          <p:nvPr/>
        </p:nvSpPr>
        <p:spPr>
          <a:xfrm>
            <a:off x="14266812" y="4844080"/>
            <a:ext cx="0" cy="1343399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30" name="AutoShape 30"/>
          <p:cNvSpPr/>
          <p:nvPr/>
        </p:nvSpPr>
        <p:spPr>
          <a:xfrm>
            <a:off x="12985119" y="8438634"/>
            <a:ext cx="2675651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31" name="Group 31"/>
          <p:cNvGrpSpPr/>
          <p:nvPr/>
        </p:nvGrpSpPr>
        <p:grpSpPr>
          <a:xfrm>
            <a:off x="13173537" y="6639859"/>
            <a:ext cx="2298814" cy="561864"/>
            <a:chOff x="0" y="0"/>
            <a:chExt cx="1801638" cy="44034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801638" cy="440347"/>
            </a:xfrm>
            <a:custGeom>
              <a:avLst/>
              <a:gdLst/>
              <a:ahLst/>
              <a:cxnLst/>
              <a:rect l="l" t="t" r="r" b="b"/>
              <a:pathLst>
                <a:path w="1801638" h="440347">
                  <a:moveTo>
                    <a:pt x="0" y="0"/>
                  </a:moveTo>
                  <a:lnTo>
                    <a:pt x="1801638" y="0"/>
                  </a:lnTo>
                  <a:lnTo>
                    <a:pt x="1801638" y="440347"/>
                  </a:lnTo>
                  <a:lnTo>
                    <a:pt x="0" y="440347"/>
                  </a:lnTo>
                  <a:close/>
                </a:path>
              </a:pathLst>
            </a:custGeom>
            <a:solidFill>
              <a:srgbClr val="7ED957">
                <a:alpha val="43922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/>
            </a:p>
          </p:txBody>
        </p:sp>
      </p:grpSp>
      <p:sp>
        <p:nvSpPr>
          <p:cNvPr id="34" name="AutoShape 34"/>
          <p:cNvSpPr/>
          <p:nvPr/>
        </p:nvSpPr>
        <p:spPr>
          <a:xfrm flipV="1">
            <a:off x="13171026" y="6392551"/>
            <a:ext cx="0" cy="2233413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35" name="AutoShape 35"/>
          <p:cNvSpPr/>
          <p:nvPr/>
        </p:nvSpPr>
        <p:spPr>
          <a:xfrm>
            <a:off x="13132393" y="7201723"/>
            <a:ext cx="2441336" cy="0"/>
          </a:xfrm>
          <a:prstGeom prst="line">
            <a:avLst/>
          </a:prstGeom>
          <a:ln w="38100" cap="rnd">
            <a:solidFill>
              <a:srgbClr val="F11F0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6" name="AutoShape 36"/>
          <p:cNvSpPr/>
          <p:nvPr/>
        </p:nvSpPr>
        <p:spPr>
          <a:xfrm>
            <a:off x="13126393" y="6638499"/>
            <a:ext cx="141569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37" name="TextBox 37"/>
          <p:cNvSpPr txBox="1"/>
          <p:nvPr/>
        </p:nvSpPr>
        <p:spPr>
          <a:xfrm>
            <a:off x="12949054" y="6508444"/>
            <a:ext cx="177339" cy="212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7"/>
              </a:lnSpc>
            </a:pPr>
            <a:r>
              <a:rPr lang="en-US" sz="1104">
                <a:solidFill>
                  <a:srgbClr val="000000"/>
                </a:solidFill>
                <a:latin typeface="Roboto Bold"/>
              </a:rPr>
              <a:t>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197178" y="8657709"/>
            <a:ext cx="2081887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1999">
                <a:solidFill>
                  <a:srgbClr val="000000"/>
                </a:solidFill>
                <a:latin typeface="Roboto Bold"/>
              </a:rPr>
              <a:t>Threshold</a:t>
            </a:r>
          </a:p>
        </p:txBody>
      </p:sp>
      <p:sp>
        <p:nvSpPr>
          <p:cNvPr id="39" name="Freeform 39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0" name="TextBox 28">
            <a:extLst>
              <a:ext uri="{FF2B5EF4-FFF2-40B4-BE49-F238E27FC236}">
                <a16:creationId xmlns:a16="http://schemas.microsoft.com/office/drawing/2014/main" id="{0240DB32-10F6-6696-B02B-CDB410A01111}"/>
              </a:ext>
            </a:extLst>
          </p:cNvPr>
          <p:cNvSpPr txBox="1"/>
          <p:nvPr/>
        </p:nvSpPr>
        <p:spPr>
          <a:xfrm>
            <a:off x="1137348" y="8748520"/>
            <a:ext cx="2556841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1999" dirty="0">
                <a:solidFill>
                  <a:srgbClr val="000000"/>
                </a:solidFill>
                <a:latin typeface="Roboto Bold"/>
              </a:rPr>
              <a:t>(</a:t>
            </a:r>
            <a:r>
              <a:rPr lang="en-US" sz="1999" dirty="0" err="1">
                <a:solidFill>
                  <a:srgbClr val="000000"/>
                </a:solidFill>
                <a:latin typeface="Roboto Bold"/>
              </a:rPr>
              <a:t>halaman</a:t>
            </a:r>
            <a:r>
              <a:rPr lang="en-US" sz="1999" dirty="0">
                <a:solidFill>
                  <a:srgbClr val="000000"/>
                </a:solidFill>
                <a:latin typeface="Roboto Bold"/>
              </a:rPr>
              <a:t> 20 &amp; 21)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576638" y="1635508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876646" y="3403001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5840507" y="5370500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2212893" y="3365875"/>
            <a:ext cx="13862214" cy="3555250"/>
          </a:xfrm>
          <a:custGeom>
            <a:avLst/>
            <a:gdLst/>
            <a:ahLst/>
            <a:cxnLst/>
            <a:rect l="l" t="t" r="r" b="b"/>
            <a:pathLst>
              <a:path w="13862214" h="3555250">
                <a:moveTo>
                  <a:pt x="0" y="0"/>
                </a:moveTo>
                <a:lnTo>
                  <a:pt x="13862214" y="0"/>
                </a:lnTo>
                <a:lnTo>
                  <a:pt x="13862214" y="3555250"/>
                </a:lnTo>
                <a:lnTo>
                  <a:pt x="0" y="35552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1028700" y="730204"/>
            <a:ext cx="3597341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</a:rPr>
              <a:t>II - LANDASAN TEORI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29278" y="1542136"/>
            <a:ext cx="12429445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0"/>
              </a:lnSpc>
            </a:pPr>
            <a:r>
              <a:rPr lang="en-US" sz="7500">
                <a:solidFill>
                  <a:srgbClr val="0B2F3D"/>
                </a:solidFill>
                <a:latin typeface="Abril Fatface"/>
              </a:rPr>
              <a:t>EfficientNetB1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16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3772502" y="3116143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1"/>
                </a:lnTo>
                <a:lnTo>
                  <a:pt x="0" y="3630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1127953" y="3314773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3072510" y="4883635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3173585" y="3507626"/>
            <a:ext cx="11940830" cy="3557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0"/>
              </a:lnSpc>
            </a:pPr>
            <a:r>
              <a:rPr lang="en-US" sz="10122">
                <a:solidFill>
                  <a:srgbClr val="FFFFFF"/>
                </a:solidFill>
                <a:latin typeface="Abril Fatface"/>
              </a:rPr>
              <a:t>BAB III</a:t>
            </a:r>
          </a:p>
          <a:p>
            <a:pPr algn="ctr">
              <a:lnSpc>
                <a:spcPts val="9110"/>
              </a:lnSpc>
            </a:pPr>
            <a:r>
              <a:rPr lang="en-US" sz="10122">
                <a:solidFill>
                  <a:srgbClr val="FFFFFF"/>
                </a:solidFill>
                <a:latin typeface="Abril Fatface"/>
              </a:rPr>
              <a:t>METODOLOGI PENELITIAN</a:t>
            </a: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FFD6A82A-EBCC-5832-2F79-990DCCD05DDF}"/>
              </a:ext>
            </a:extLst>
          </p:cNvPr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0221158" y="1706895"/>
            <a:ext cx="5829482" cy="5638699"/>
          </a:xfrm>
          <a:custGeom>
            <a:avLst/>
            <a:gdLst/>
            <a:ahLst/>
            <a:cxnLst/>
            <a:rect l="l" t="t" r="r" b="b"/>
            <a:pathLst>
              <a:path w="5829482" h="5638699">
                <a:moveTo>
                  <a:pt x="0" y="0"/>
                </a:moveTo>
                <a:lnTo>
                  <a:pt x="5829482" y="0"/>
                </a:lnTo>
                <a:lnTo>
                  <a:pt x="5829482" y="5638699"/>
                </a:lnTo>
                <a:lnTo>
                  <a:pt x="0" y="5638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9370624" y="8176556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728692" y="2743713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028700" y="4511206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TextBox 8"/>
          <p:cNvSpPr txBox="1"/>
          <p:nvPr/>
        </p:nvSpPr>
        <p:spPr>
          <a:xfrm>
            <a:off x="1028700" y="730204"/>
            <a:ext cx="4627637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</a:rPr>
              <a:t>III - METODOLOGI PENELITIAN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18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29278" y="1542136"/>
            <a:ext cx="12429445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0"/>
              </a:lnSpc>
            </a:pPr>
            <a:r>
              <a:rPr lang="en-US" sz="7500">
                <a:solidFill>
                  <a:srgbClr val="0B2F3D"/>
                </a:solidFill>
                <a:latin typeface="Abril Fatface"/>
              </a:rPr>
              <a:t>Gambaran Umum Penelitian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AD4C41-016E-B77C-7D9D-7F7111192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781" y="2186575"/>
            <a:ext cx="12564438" cy="729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5358722" y="8551482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3811965" y="1657315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3111973" y="3424808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2579256" y="2966945"/>
          <a:ext cx="13129488" cy="5133975"/>
        </p:xfrm>
        <a:graphic>
          <a:graphicData uri="http://schemas.openxmlformats.org/drawingml/2006/table">
            <a:tbl>
              <a:tblPr/>
              <a:tblGrid>
                <a:gridCol w="5132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4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26795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F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Roboto Bold"/>
                        </a:rPr>
                        <a:t>Total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F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Roboto Bold"/>
                        </a:rPr>
                        <a:t>Sumber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F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6795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Roboto Bold"/>
                        </a:rPr>
                        <a:t>Data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Roboto Bold"/>
                        </a:rPr>
                        <a:t>Latih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Roboto Bold"/>
                        </a:rPr>
                        <a:t> dan </a:t>
                      </a: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Roboto Bold"/>
                        </a:rPr>
                        <a:t>Validasi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Roboto Bold"/>
                        </a:rPr>
                        <a:t> (80:20)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F3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Roboto"/>
                        </a:rPr>
                        <a:t>13.300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Roboto"/>
                        </a:rPr>
                        <a:t>citra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Roboto"/>
                        </a:rPr>
                        <a:t> (15 kelas)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boto"/>
                        </a:rPr>
                        <a:t>German Traffic Sign Recognition Benchmark (GTSRB)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6795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Roboto Bold"/>
                        </a:rPr>
                        <a:t>Data Uji Seen Classes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F3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boto"/>
                        </a:rPr>
                        <a:t>4.290 citra (15 kelas)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boto"/>
                        </a:rPr>
                        <a:t>German Traffic Sign Recognition Benchmark (GTSRB)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6795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Roboto Bold"/>
                        </a:rPr>
                        <a:t>Data Uji Unseen Classes 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F3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Roboto"/>
                        </a:rPr>
                        <a:t>420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Roboto"/>
                        </a:rPr>
                        <a:t>citra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Roboto"/>
                        </a:rPr>
                        <a:t> (15×28 kelas)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boto"/>
                        </a:rPr>
                        <a:t>German Traffic Sign Recognition Benchmark (GTSRB)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6795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Roboto Bold"/>
                        </a:rPr>
                        <a:t>Data Uji Unseen Classes II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2F3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boto"/>
                        </a:rPr>
                        <a:t>180 citra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Roboto"/>
                        </a:rPr>
                        <a:t>Random (Google)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19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29278" y="1542136"/>
            <a:ext cx="12429445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0"/>
              </a:lnSpc>
            </a:pPr>
            <a:r>
              <a:rPr lang="en-US" sz="7500">
                <a:solidFill>
                  <a:srgbClr val="0B2F3D"/>
                </a:solidFill>
                <a:latin typeface="Abril Fatface"/>
              </a:rPr>
              <a:t>Data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30204"/>
            <a:ext cx="4627637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</a:rPr>
              <a:t>III - METODOLOGI PENELITIAN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3772502" y="3116143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1"/>
                </a:lnTo>
                <a:lnTo>
                  <a:pt x="0" y="3630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1127953" y="3314773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3072510" y="4883635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4013672" y="4083888"/>
            <a:ext cx="10260655" cy="2404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0"/>
              </a:lnSpc>
            </a:pPr>
            <a:r>
              <a:rPr lang="en-US" sz="10122" dirty="0">
                <a:solidFill>
                  <a:srgbClr val="FFFFFF"/>
                </a:solidFill>
                <a:latin typeface="Abril Fatface"/>
              </a:rPr>
              <a:t>BAB I</a:t>
            </a:r>
          </a:p>
          <a:p>
            <a:pPr algn="ctr">
              <a:lnSpc>
                <a:spcPts val="9110"/>
              </a:lnSpc>
            </a:pPr>
            <a:r>
              <a:rPr lang="en-US" sz="10122" dirty="0">
                <a:solidFill>
                  <a:srgbClr val="FFFFFF"/>
                </a:solidFill>
                <a:latin typeface="Abril Fatface"/>
              </a:rPr>
              <a:t>PENDAHULUAN</a:t>
            </a:r>
          </a:p>
        </p:txBody>
      </p:sp>
      <p:sp>
        <p:nvSpPr>
          <p:cNvPr id="7" name="Freeform 7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20</a:t>
            </a:r>
          </a:p>
        </p:txBody>
      </p:sp>
      <p:sp>
        <p:nvSpPr>
          <p:cNvPr id="4" name="Freeform 4"/>
          <p:cNvSpPr/>
          <p:nvPr/>
        </p:nvSpPr>
        <p:spPr>
          <a:xfrm>
            <a:off x="5513498" y="846114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4813506" y="2613607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4122569" y="1566666"/>
            <a:ext cx="10042862" cy="9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</a:rPr>
              <a:t>Skenario (1)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35712" y="4329799"/>
            <a:ext cx="4593492" cy="3955161"/>
            <a:chOff x="0" y="0"/>
            <a:chExt cx="1209809" cy="10416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9809" cy="1041688"/>
            </a:xfrm>
            <a:custGeom>
              <a:avLst/>
              <a:gdLst/>
              <a:ahLst/>
              <a:cxnLst/>
              <a:rect l="l" t="t" r="r" b="b"/>
              <a:pathLst>
                <a:path w="1209809" h="1041688">
                  <a:moveTo>
                    <a:pt x="85956" y="0"/>
                  </a:moveTo>
                  <a:lnTo>
                    <a:pt x="1123853" y="0"/>
                  </a:lnTo>
                  <a:cubicBezTo>
                    <a:pt x="1146650" y="0"/>
                    <a:pt x="1168513" y="9056"/>
                    <a:pt x="1184633" y="25176"/>
                  </a:cubicBezTo>
                  <a:cubicBezTo>
                    <a:pt x="1200753" y="41296"/>
                    <a:pt x="1209809" y="63159"/>
                    <a:pt x="1209809" y="85956"/>
                  </a:cubicBezTo>
                  <a:lnTo>
                    <a:pt x="1209809" y="955733"/>
                  </a:lnTo>
                  <a:cubicBezTo>
                    <a:pt x="1209809" y="978529"/>
                    <a:pt x="1200753" y="1000393"/>
                    <a:pt x="1184633" y="1016513"/>
                  </a:cubicBezTo>
                  <a:cubicBezTo>
                    <a:pt x="1168513" y="1032632"/>
                    <a:pt x="1146650" y="1041688"/>
                    <a:pt x="1123853" y="1041688"/>
                  </a:cubicBezTo>
                  <a:lnTo>
                    <a:pt x="85956" y="1041688"/>
                  </a:lnTo>
                  <a:cubicBezTo>
                    <a:pt x="63159" y="1041688"/>
                    <a:pt x="41296" y="1032632"/>
                    <a:pt x="25176" y="1016513"/>
                  </a:cubicBezTo>
                  <a:cubicBezTo>
                    <a:pt x="9056" y="1000393"/>
                    <a:pt x="0" y="978529"/>
                    <a:pt x="0" y="955733"/>
                  </a:cubicBezTo>
                  <a:lnTo>
                    <a:pt x="0" y="85956"/>
                  </a:lnTo>
                  <a:cubicBezTo>
                    <a:pt x="0" y="63159"/>
                    <a:pt x="9056" y="41296"/>
                    <a:pt x="25176" y="25176"/>
                  </a:cubicBezTo>
                  <a:cubicBezTo>
                    <a:pt x="41296" y="9056"/>
                    <a:pt x="63159" y="0"/>
                    <a:pt x="85956" y="0"/>
                  </a:cubicBezTo>
                  <a:close/>
                </a:path>
              </a:pathLst>
            </a:custGeom>
            <a:solidFill>
              <a:srgbClr val="0B2F3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6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827869" y="3517121"/>
            <a:ext cx="1625356" cy="16253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95250">
              <a:solidFill>
                <a:srgbClr val="ED8C02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65154" y="5728251"/>
            <a:ext cx="1793010" cy="2229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>
              <a:lnSpc>
                <a:spcPts val="448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Roboto"/>
              </a:rPr>
              <a:t>0,007</a:t>
            </a:r>
          </a:p>
          <a:p>
            <a:pPr marL="604523" lvl="1" indent="-302261">
              <a:lnSpc>
                <a:spcPts val="448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Roboto"/>
              </a:rPr>
              <a:t>0,004</a:t>
            </a:r>
          </a:p>
          <a:p>
            <a:pPr marL="604523" lvl="1" indent="-302261">
              <a:lnSpc>
                <a:spcPts val="448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Roboto"/>
              </a:rPr>
              <a:t>0,001</a:t>
            </a:r>
          </a:p>
          <a:p>
            <a:pPr marL="604523" lvl="1" indent="-302261">
              <a:lnSpc>
                <a:spcPts val="448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Roboto"/>
              </a:rPr>
              <a:t>0,0007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13340" y="4070400"/>
            <a:ext cx="1438235" cy="614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4"/>
              </a:lnSpc>
            </a:pPr>
            <a:r>
              <a:rPr lang="en-US" sz="4972">
                <a:solidFill>
                  <a:srgbClr val="0B2F3D"/>
                </a:solidFill>
                <a:latin typeface="Abril Fatface"/>
              </a:rPr>
              <a:t>01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847254" y="4329799"/>
            <a:ext cx="4593492" cy="3955161"/>
            <a:chOff x="0" y="0"/>
            <a:chExt cx="1209809" cy="10416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09809" cy="1041688"/>
            </a:xfrm>
            <a:custGeom>
              <a:avLst/>
              <a:gdLst/>
              <a:ahLst/>
              <a:cxnLst/>
              <a:rect l="l" t="t" r="r" b="b"/>
              <a:pathLst>
                <a:path w="1209809" h="1041688">
                  <a:moveTo>
                    <a:pt x="85956" y="0"/>
                  </a:moveTo>
                  <a:lnTo>
                    <a:pt x="1123853" y="0"/>
                  </a:lnTo>
                  <a:cubicBezTo>
                    <a:pt x="1146650" y="0"/>
                    <a:pt x="1168513" y="9056"/>
                    <a:pt x="1184633" y="25176"/>
                  </a:cubicBezTo>
                  <a:cubicBezTo>
                    <a:pt x="1200753" y="41296"/>
                    <a:pt x="1209809" y="63159"/>
                    <a:pt x="1209809" y="85956"/>
                  </a:cubicBezTo>
                  <a:lnTo>
                    <a:pt x="1209809" y="955733"/>
                  </a:lnTo>
                  <a:cubicBezTo>
                    <a:pt x="1209809" y="978529"/>
                    <a:pt x="1200753" y="1000393"/>
                    <a:pt x="1184633" y="1016513"/>
                  </a:cubicBezTo>
                  <a:cubicBezTo>
                    <a:pt x="1168513" y="1032632"/>
                    <a:pt x="1146650" y="1041688"/>
                    <a:pt x="1123853" y="1041688"/>
                  </a:cubicBezTo>
                  <a:lnTo>
                    <a:pt x="85956" y="1041688"/>
                  </a:lnTo>
                  <a:cubicBezTo>
                    <a:pt x="63159" y="1041688"/>
                    <a:pt x="41296" y="1032632"/>
                    <a:pt x="25176" y="1016513"/>
                  </a:cubicBezTo>
                  <a:cubicBezTo>
                    <a:pt x="9056" y="1000393"/>
                    <a:pt x="0" y="978529"/>
                    <a:pt x="0" y="955733"/>
                  </a:cubicBezTo>
                  <a:lnTo>
                    <a:pt x="0" y="85956"/>
                  </a:lnTo>
                  <a:cubicBezTo>
                    <a:pt x="0" y="63159"/>
                    <a:pt x="9056" y="41296"/>
                    <a:pt x="25176" y="25176"/>
                  </a:cubicBezTo>
                  <a:cubicBezTo>
                    <a:pt x="41296" y="9056"/>
                    <a:pt x="63159" y="0"/>
                    <a:pt x="85956" y="0"/>
                  </a:cubicBezTo>
                  <a:close/>
                </a:path>
              </a:pathLst>
            </a:custGeom>
            <a:solidFill>
              <a:srgbClr val="0B2F3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6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339411" y="3517121"/>
            <a:ext cx="1625356" cy="162535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95250">
              <a:solidFill>
                <a:srgbClr val="ED8C02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2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424882" y="4070400"/>
            <a:ext cx="1438235" cy="614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4"/>
              </a:lnSpc>
            </a:pPr>
            <a:r>
              <a:rPr lang="en-US" sz="4972">
                <a:solidFill>
                  <a:srgbClr val="0B2F3D"/>
                </a:solidFill>
                <a:latin typeface="Abril Fatface"/>
              </a:rPr>
              <a:t>02</a:t>
            </a:r>
          </a:p>
        </p:txBody>
      </p:sp>
      <p:sp>
        <p:nvSpPr>
          <p:cNvPr id="22" name="Freeform 22"/>
          <p:cNvSpPr/>
          <p:nvPr/>
        </p:nvSpPr>
        <p:spPr>
          <a:xfrm>
            <a:off x="11729073" y="6606152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9"/>
                </a:lnTo>
                <a:lnTo>
                  <a:pt x="0" y="30245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23" name="Group 23"/>
          <p:cNvGrpSpPr/>
          <p:nvPr/>
        </p:nvGrpSpPr>
        <p:grpSpPr>
          <a:xfrm>
            <a:off x="12355146" y="4329799"/>
            <a:ext cx="4593492" cy="3955161"/>
            <a:chOff x="0" y="0"/>
            <a:chExt cx="1209809" cy="104168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09809" cy="1041688"/>
            </a:xfrm>
            <a:custGeom>
              <a:avLst/>
              <a:gdLst/>
              <a:ahLst/>
              <a:cxnLst/>
              <a:rect l="l" t="t" r="r" b="b"/>
              <a:pathLst>
                <a:path w="1209809" h="1041688">
                  <a:moveTo>
                    <a:pt x="85956" y="0"/>
                  </a:moveTo>
                  <a:lnTo>
                    <a:pt x="1123853" y="0"/>
                  </a:lnTo>
                  <a:cubicBezTo>
                    <a:pt x="1146650" y="0"/>
                    <a:pt x="1168513" y="9056"/>
                    <a:pt x="1184633" y="25176"/>
                  </a:cubicBezTo>
                  <a:cubicBezTo>
                    <a:pt x="1200753" y="41296"/>
                    <a:pt x="1209809" y="63159"/>
                    <a:pt x="1209809" y="85956"/>
                  </a:cubicBezTo>
                  <a:lnTo>
                    <a:pt x="1209809" y="955733"/>
                  </a:lnTo>
                  <a:cubicBezTo>
                    <a:pt x="1209809" y="978529"/>
                    <a:pt x="1200753" y="1000393"/>
                    <a:pt x="1184633" y="1016513"/>
                  </a:cubicBezTo>
                  <a:cubicBezTo>
                    <a:pt x="1168513" y="1032632"/>
                    <a:pt x="1146650" y="1041688"/>
                    <a:pt x="1123853" y="1041688"/>
                  </a:cubicBezTo>
                  <a:lnTo>
                    <a:pt x="85956" y="1041688"/>
                  </a:lnTo>
                  <a:cubicBezTo>
                    <a:pt x="63159" y="1041688"/>
                    <a:pt x="41296" y="1032632"/>
                    <a:pt x="25176" y="1016513"/>
                  </a:cubicBezTo>
                  <a:cubicBezTo>
                    <a:pt x="9056" y="1000393"/>
                    <a:pt x="0" y="978529"/>
                    <a:pt x="0" y="955733"/>
                  </a:cubicBezTo>
                  <a:lnTo>
                    <a:pt x="0" y="85956"/>
                  </a:lnTo>
                  <a:cubicBezTo>
                    <a:pt x="0" y="63159"/>
                    <a:pt x="9056" y="41296"/>
                    <a:pt x="25176" y="25176"/>
                  </a:cubicBezTo>
                  <a:cubicBezTo>
                    <a:pt x="41296" y="9056"/>
                    <a:pt x="63159" y="0"/>
                    <a:pt x="85956" y="0"/>
                  </a:cubicBezTo>
                  <a:close/>
                </a:path>
              </a:pathLst>
            </a:custGeom>
            <a:solidFill>
              <a:srgbClr val="0B2F3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63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847303" y="3517121"/>
            <a:ext cx="1625356" cy="162535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95250">
              <a:solidFill>
                <a:srgbClr val="ED8C02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2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3932774" y="4070400"/>
            <a:ext cx="1438235" cy="614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4"/>
              </a:lnSpc>
            </a:pPr>
            <a:r>
              <a:rPr lang="en-US" sz="4972">
                <a:solidFill>
                  <a:srgbClr val="0B2F3D"/>
                </a:solidFill>
                <a:latin typeface="Abril Fatface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96277" y="2999838"/>
            <a:ext cx="208854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399" dirty="0">
                <a:solidFill>
                  <a:srgbClr val="0B2F3D"/>
                </a:solidFill>
                <a:latin typeface="Roboto Bold"/>
              </a:rPr>
              <a:t>SKENARIO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107819" y="2999838"/>
            <a:ext cx="2088542" cy="88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399">
                <a:solidFill>
                  <a:srgbClr val="0B2F3D"/>
                </a:solidFill>
                <a:latin typeface="Roboto Bold"/>
              </a:rPr>
              <a:t>SKENARIO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615711" y="2999838"/>
            <a:ext cx="2088542" cy="88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399">
                <a:solidFill>
                  <a:srgbClr val="0B2F3D"/>
                </a:solidFill>
                <a:latin typeface="Roboto Bold"/>
              </a:rPr>
              <a:t>SKENARIO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458164" y="5728251"/>
            <a:ext cx="2141598" cy="166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</a:rPr>
              <a:t>0,0004</a:t>
            </a:r>
          </a:p>
          <a:p>
            <a:pPr marL="604519" lvl="1" indent="-302260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</a:rPr>
              <a:t>0,0001</a:t>
            </a:r>
          </a:p>
          <a:p>
            <a:pPr marL="604519" lvl="1" indent="-302260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</a:rPr>
              <a:t>0,00007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04830" y="5133340"/>
            <a:ext cx="3586020" cy="54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Roboto"/>
              </a:rPr>
              <a:t>Learning Rate: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89241" y="5728251"/>
            <a:ext cx="2675526" cy="166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>
              <a:lnSpc>
                <a:spcPts val="448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Roboto"/>
              </a:rPr>
              <a:t>32×32</a:t>
            </a:r>
          </a:p>
          <a:p>
            <a:pPr marL="604523" lvl="1" indent="-302261">
              <a:lnSpc>
                <a:spcPts val="448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Roboto"/>
              </a:rPr>
              <a:t>128×128</a:t>
            </a:r>
          </a:p>
          <a:p>
            <a:pPr marL="604523" lvl="1" indent="-302261">
              <a:lnSpc>
                <a:spcPts val="448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Roboto"/>
              </a:rPr>
              <a:t>200×200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428918" y="5133340"/>
            <a:ext cx="3586020" cy="54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Roboto"/>
              </a:rPr>
              <a:t>Input Shape: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928720" y="5133340"/>
            <a:ext cx="3586020" cy="54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Roboto"/>
              </a:rPr>
              <a:t>Skala: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754426" y="5728251"/>
            <a:ext cx="1793010" cy="166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>
              <a:lnSpc>
                <a:spcPts val="448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Roboto"/>
              </a:rPr>
              <a:t>1</a:t>
            </a:r>
          </a:p>
          <a:p>
            <a:pPr marL="604523" lvl="1" indent="-302261">
              <a:lnSpc>
                <a:spcPts val="448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Roboto"/>
              </a:rPr>
              <a:t>5</a:t>
            </a:r>
          </a:p>
          <a:p>
            <a:pPr marL="604523" lvl="1" indent="-302261">
              <a:lnSpc>
                <a:spcPts val="448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Roboto"/>
              </a:rPr>
              <a:t>10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547436" y="5728251"/>
            <a:ext cx="2141598" cy="110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</a:rPr>
              <a:t>15</a:t>
            </a:r>
          </a:p>
          <a:p>
            <a:pPr marL="604519" lvl="1" indent="-302260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</a:rPr>
              <a:t>20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656337" y="5843512"/>
            <a:ext cx="1438235" cy="113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9600" dirty="0">
                <a:solidFill>
                  <a:srgbClr val="0B2F3D"/>
                </a:solidFill>
                <a:latin typeface="Roboto"/>
              </a:rPr>
              <a:t>×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28700" y="730204"/>
            <a:ext cx="4627637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</a:rPr>
              <a:t>III - METODOLOGI PENELITIAN</a:t>
            </a:r>
          </a:p>
        </p:txBody>
      </p:sp>
      <p:sp>
        <p:nvSpPr>
          <p:cNvPr id="42" name="Freeform 42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5358722" y="8551482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3811965" y="1657315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3111973" y="3424808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7961651" y="266084"/>
            <a:ext cx="8815864" cy="9754832"/>
          </a:xfrm>
          <a:custGeom>
            <a:avLst/>
            <a:gdLst/>
            <a:ahLst/>
            <a:cxnLst/>
            <a:rect l="l" t="t" r="r" b="b"/>
            <a:pathLst>
              <a:path w="8815864" h="9754832">
                <a:moveTo>
                  <a:pt x="0" y="0"/>
                </a:moveTo>
                <a:lnTo>
                  <a:pt x="8815864" y="0"/>
                </a:lnTo>
                <a:lnTo>
                  <a:pt x="8815864" y="9754832"/>
                </a:lnTo>
                <a:lnTo>
                  <a:pt x="0" y="97548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TextBox 8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21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81991" y="4781550"/>
            <a:ext cx="5484195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US" sz="7500">
                <a:solidFill>
                  <a:srgbClr val="0B2F3D"/>
                </a:solidFill>
                <a:latin typeface="Abril Fatface"/>
              </a:rPr>
              <a:t>Skenario (2)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30204"/>
            <a:ext cx="4627637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</a:rPr>
              <a:t>III - METODOLOGI PENELITIAN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81991" y="5610225"/>
            <a:ext cx="2081887" cy="46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Roboto Bold"/>
              </a:rPr>
              <a:t>(halaman 76)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3772502" y="3116143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1"/>
                </a:lnTo>
                <a:lnTo>
                  <a:pt x="0" y="3630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1127953" y="3314773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3072510" y="4883635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3173585" y="3507626"/>
            <a:ext cx="11940830" cy="3557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0"/>
              </a:lnSpc>
            </a:pPr>
            <a:r>
              <a:rPr lang="en-US" sz="10122">
                <a:solidFill>
                  <a:srgbClr val="FFFFFF"/>
                </a:solidFill>
                <a:latin typeface="Abril Fatface"/>
              </a:rPr>
              <a:t>BAB IV</a:t>
            </a:r>
          </a:p>
          <a:p>
            <a:pPr algn="ctr">
              <a:lnSpc>
                <a:spcPts val="9110"/>
              </a:lnSpc>
            </a:pPr>
            <a:r>
              <a:rPr lang="en-US" sz="10122">
                <a:solidFill>
                  <a:srgbClr val="FFFFFF"/>
                </a:solidFill>
                <a:latin typeface="Abril Fatface"/>
              </a:rPr>
              <a:t>HASIL DAN PEMBAHASAN</a:t>
            </a:r>
          </a:p>
        </p:txBody>
      </p:sp>
      <p:sp>
        <p:nvSpPr>
          <p:cNvPr id="7" name="Freeform 7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576638" y="1635508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876646" y="3403001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5840507" y="5370500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1028700" y="730204"/>
            <a:ext cx="2363189" cy="572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</a:rPr>
              <a:t>IV - HASIL DAN PEMBAHASAN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23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04392" y="1563317"/>
            <a:ext cx="11279217" cy="9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</a:rPr>
              <a:t>Skenario Pelatihan (1)</a:t>
            </a:r>
          </a:p>
        </p:txBody>
      </p:sp>
      <p:graphicFrame>
        <p:nvGraphicFramePr>
          <p:cNvPr id="10" name="Table 14">
            <a:extLst>
              <a:ext uri="{FF2B5EF4-FFF2-40B4-BE49-F238E27FC236}">
                <a16:creationId xmlns:a16="http://schemas.microsoft.com/office/drawing/2014/main" id="{5E748F89-5A53-B1DD-BE01-215C7BE29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646311"/>
              </p:ext>
            </p:extLst>
          </p:nvPr>
        </p:nvGraphicFramePr>
        <p:xfrm>
          <a:off x="893850" y="3086100"/>
          <a:ext cx="16500302" cy="44805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940914">
                  <a:extLst>
                    <a:ext uri="{9D8B030D-6E8A-4147-A177-3AD203B41FA5}">
                      <a16:colId xmlns:a16="http://schemas.microsoft.com/office/drawing/2014/main" val="3553041425"/>
                    </a:ext>
                  </a:extLst>
                </a:gridCol>
                <a:gridCol w="2638479">
                  <a:extLst>
                    <a:ext uri="{9D8B030D-6E8A-4147-A177-3AD203B41FA5}">
                      <a16:colId xmlns:a16="http://schemas.microsoft.com/office/drawing/2014/main" val="2103661755"/>
                    </a:ext>
                  </a:extLst>
                </a:gridCol>
                <a:gridCol w="3481456">
                  <a:extLst>
                    <a:ext uri="{9D8B030D-6E8A-4147-A177-3AD203B41FA5}">
                      <a16:colId xmlns:a16="http://schemas.microsoft.com/office/drawing/2014/main" val="359167595"/>
                    </a:ext>
                  </a:extLst>
                </a:gridCol>
                <a:gridCol w="2813151">
                  <a:extLst>
                    <a:ext uri="{9D8B030D-6E8A-4147-A177-3AD203B41FA5}">
                      <a16:colId xmlns:a16="http://schemas.microsoft.com/office/drawing/2014/main" val="3989385396"/>
                    </a:ext>
                  </a:extLst>
                </a:gridCol>
                <a:gridCol w="2813151">
                  <a:extLst>
                    <a:ext uri="{9D8B030D-6E8A-4147-A177-3AD203B41FA5}">
                      <a16:colId xmlns:a16="http://schemas.microsoft.com/office/drawing/2014/main" val="2013056646"/>
                    </a:ext>
                  </a:extLst>
                </a:gridCol>
                <a:gridCol w="2813151">
                  <a:extLst>
                    <a:ext uri="{9D8B030D-6E8A-4147-A177-3AD203B41FA5}">
                      <a16:colId xmlns:a16="http://schemas.microsoft.com/office/drawing/2014/main" val="3749137495"/>
                    </a:ext>
                  </a:extLst>
                </a:gridCol>
              </a:tblGrid>
              <a:tr h="457200">
                <a:tc gridSpan="6">
                  <a:txBody>
                    <a:bodyPr/>
                    <a:lstStyle/>
                    <a:p>
                      <a:pPr algn="ctr"/>
                      <a:r>
                        <a:rPr lang="en-US" sz="2400" b="0" dirty="0" err="1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Ukuran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 Citra = 32×32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ED8C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ED8C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ED8C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ED8C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ED8C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0498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Learning rate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Loss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Accuracy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Validation Loss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Validation Accuracy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Best Epoch (of 50)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83843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0,007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0,0657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0,9899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0,0293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0,9974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5595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0,004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0,0954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0,9809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0,0086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0,9981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15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7778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0,0297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0,9936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0,0024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0,9996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799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0,0007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0,0111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0,9966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0,0006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23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696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0,0004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0,0236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0,9937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0,0012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24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867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0,0001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0,0096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0,9972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0,0019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0,9996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30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797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0,00007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0,0141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0,9955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0,0061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0,9992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32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126068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576638" y="1635508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876646" y="3403001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5840507" y="5370500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04392" y="1562100"/>
            <a:ext cx="11279217" cy="9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</a:rPr>
              <a:t>Skenario Pelatihan (2)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30204"/>
            <a:ext cx="2363189" cy="572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</a:rPr>
              <a:t>IV - HASIL DAN PEMBAHASAN</a:t>
            </a:r>
          </a:p>
        </p:txBody>
      </p:sp>
      <p:graphicFrame>
        <p:nvGraphicFramePr>
          <p:cNvPr id="10" name="Table 14">
            <a:extLst>
              <a:ext uri="{FF2B5EF4-FFF2-40B4-BE49-F238E27FC236}">
                <a16:creationId xmlns:a16="http://schemas.microsoft.com/office/drawing/2014/main" id="{57E573AF-E979-BC28-4371-E4FE4D704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820232"/>
              </p:ext>
            </p:extLst>
          </p:nvPr>
        </p:nvGraphicFramePr>
        <p:xfrm>
          <a:off x="893850" y="3086100"/>
          <a:ext cx="16500302" cy="44805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940914">
                  <a:extLst>
                    <a:ext uri="{9D8B030D-6E8A-4147-A177-3AD203B41FA5}">
                      <a16:colId xmlns:a16="http://schemas.microsoft.com/office/drawing/2014/main" val="3553041425"/>
                    </a:ext>
                  </a:extLst>
                </a:gridCol>
                <a:gridCol w="2638479">
                  <a:extLst>
                    <a:ext uri="{9D8B030D-6E8A-4147-A177-3AD203B41FA5}">
                      <a16:colId xmlns:a16="http://schemas.microsoft.com/office/drawing/2014/main" val="2103661755"/>
                    </a:ext>
                  </a:extLst>
                </a:gridCol>
                <a:gridCol w="3481456">
                  <a:extLst>
                    <a:ext uri="{9D8B030D-6E8A-4147-A177-3AD203B41FA5}">
                      <a16:colId xmlns:a16="http://schemas.microsoft.com/office/drawing/2014/main" val="359167595"/>
                    </a:ext>
                  </a:extLst>
                </a:gridCol>
                <a:gridCol w="2813151">
                  <a:extLst>
                    <a:ext uri="{9D8B030D-6E8A-4147-A177-3AD203B41FA5}">
                      <a16:colId xmlns:a16="http://schemas.microsoft.com/office/drawing/2014/main" val="3989385396"/>
                    </a:ext>
                  </a:extLst>
                </a:gridCol>
                <a:gridCol w="2813151">
                  <a:extLst>
                    <a:ext uri="{9D8B030D-6E8A-4147-A177-3AD203B41FA5}">
                      <a16:colId xmlns:a16="http://schemas.microsoft.com/office/drawing/2014/main" val="2013056646"/>
                    </a:ext>
                  </a:extLst>
                </a:gridCol>
                <a:gridCol w="2813151">
                  <a:extLst>
                    <a:ext uri="{9D8B030D-6E8A-4147-A177-3AD203B41FA5}">
                      <a16:colId xmlns:a16="http://schemas.microsoft.com/office/drawing/2014/main" val="3749137495"/>
                    </a:ext>
                  </a:extLst>
                </a:gridCol>
              </a:tblGrid>
              <a:tr h="457200">
                <a:tc gridSpan="6">
                  <a:txBody>
                    <a:bodyPr/>
                    <a:lstStyle/>
                    <a:p>
                      <a:pPr algn="ctr"/>
                      <a:r>
                        <a:rPr lang="en-US" sz="2400" b="0" dirty="0" err="1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Ukuran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 Citra = 128×128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ED8C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ED8C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ED8C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ED8C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ED8C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0498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Learning rate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Loss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Accuracy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Validation Loss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Validation Accuracy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Best Epoch (of 50)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83843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0,007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0,003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0,999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0,0081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0,9989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15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5595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0,004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0,0203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0,9944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0,003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0,9992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7778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0,0201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0,994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0,0003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799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0,0007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0,0109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0,9972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0,0001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696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0,0004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0,0058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0,9991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0,0003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67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0,0001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0,0073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0,9986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0,0006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797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0,00007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0,0107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0,9977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0,0017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126068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576638" y="1635508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876646" y="3403001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5840507" y="5370500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04392" y="1562100"/>
            <a:ext cx="11279217" cy="9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</a:rPr>
              <a:t>Skenario Pelatihan (3)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30204"/>
            <a:ext cx="2363189" cy="572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</a:rPr>
              <a:t>IV - HASIL DAN PEMBAHASAN</a:t>
            </a:r>
          </a:p>
        </p:txBody>
      </p:sp>
      <p:graphicFrame>
        <p:nvGraphicFramePr>
          <p:cNvPr id="10" name="Table 14">
            <a:extLst>
              <a:ext uri="{FF2B5EF4-FFF2-40B4-BE49-F238E27FC236}">
                <a16:creationId xmlns:a16="http://schemas.microsoft.com/office/drawing/2014/main" id="{D94187AB-265F-DC34-B824-1E70970F9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155408"/>
              </p:ext>
            </p:extLst>
          </p:nvPr>
        </p:nvGraphicFramePr>
        <p:xfrm>
          <a:off x="893850" y="3086100"/>
          <a:ext cx="16500302" cy="44805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940914">
                  <a:extLst>
                    <a:ext uri="{9D8B030D-6E8A-4147-A177-3AD203B41FA5}">
                      <a16:colId xmlns:a16="http://schemas.microsoft.com/office/drawing/2014/main" val="3553041425"/>
                    </a:ext>
                  </a:extLst>
                </a:gridCol>
                <a:gridCol w="2638479">
                  <a:extLst>
                    <a:ext uri="{9D8B030D-6E8A-4147-A177-3AD203B41FA5}">
                      <a16:colId xmlns:a16="http://schemas.microsoft.com/office/drawing/2014/main" val="2103661755"/>
                    </a:ext>
                  </a:extLst>
                </a:gridCol>
                <a:gridCol w="3481456">
                  <a:extLst>
                    <a:ext uri="{9D8B030D-6E8A-4147-A177-3AD203B41FA5}">
                      <a16:colId xmlns:a16="http://schemas.microsoft.com/office/drawing/2014/main" val="359167595"/>
                    </a:ext>
                  </a:extLst>
                </a:gridCol>
                <a:gridCol w="2813151">
                  <a:extLst>
                    <a:ext uri="{9D8B030D-6E8A-4147-A177-3AD203B41FA5}">
                      <a16:colId xmlns:a16="http://schemas.microsoft.com/office/drawing/2014/main" val="3989385396"/>
                    </a:ext>
                  </a:extLst>
                </a:gridCol>
                <a:gridCol w="2813151">
                  <a:extLst>
                    <a:ext uri="{9D8B030D-6E8A-4147-A177-3AD203B41FA5}">
                      <a16:colId xmlns:a16="http://schemas.microsoft.com/office/drawing/2014/main" val="2013056646"/>
                    </a:ext>
                  </a:extLst>
                </a:gridCol>
                <a:gridCol w="2813151">
                  <a:extLst>
                    <a:ext uri="{9D8B030D-6E8A-4147-A177-3AD203B41FA5}">
                      <a16:colId xmlns:a16="http://schemas.microsoft.com/office/drawing/2014/main" val="3749137495"/>
                    </a:ext>
                  </a:extLst>
                </a:gridCol>
              </a:tblGrid>
              <a:tr h="457200">
                <a:tc gridSpan="6">
                  <a:txBody>
                    <a:bodyPr/>
                    <a:lstStyle/>
                    <a:p>
                      <a:pPr algn="ctr"/>
                      <a:r>
                        <a:rPr lang="en-US" sz="2400" b="0" dirty="0" err="1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Ukuran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 Citra = 200×200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ED8C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ED8C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ED8C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ED8C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ED8C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0498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Learning rate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Loss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Accuracy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Validation Loss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Validation Accuracy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Best Epoch (of 50)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83843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0,007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0,0072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0,9976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0,0008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5595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0,004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0,0051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0,9983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0,0012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0,9996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7778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0,0054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0,9986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0,0002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799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0,0007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0,005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0,9988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0,0003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696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0,0004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0,1596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0,9575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0,0006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867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0,0001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0,4906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0,8721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0,0114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797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0,00007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0,0375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0,9937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0,0032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126068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576638" y="1635508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876646" y="3403001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5840507" y="5370500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TextBox 8"/>
          <p:cNvSpPr txBox="1"/>
          <p:nvPr/>
        </p:nvSpPr>
        <p:spPr>
          <a:xfrm>
            <a:off x="3504392" y="1028700"/>
            <a:ext cx="11279217" cy="225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</a:rPr>
              <a:t>Skenario Pengujian Seen Test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30204"/>
            <a:ext cx="2363189" cy="572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</a:rPr>
              <a:t>IV - HASIL DAN PEMBAHASAN</a:t>
            </a:r>
          </a:p>
        </p:txBody>
      </p:sp>
      <p:graphicFrame>
        <p:nvGraphicFramePr>
          <p:cNvPr id="10" name="Table 14">
            <a:extLst>
              <a:ext uri="{FF2B5EF4-FFF2-40B4-BE49-F238E27FC236}">
                <a16:creationId xmlns:a16="http://schemas.microsoft.com/office/drawing/2014/main" id="{72640CC5-EC35-1EAA-8B30-72E719E4D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487465"/>
              </p:ext>
            </p:extLst>
          </p:nvPr>
        </p:nvGraphicFramePr>
        <p:xfrm>
          <a:off x="1553447" y="3451860"/>
          <a:ext cx="7826719" cy="63398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940914">
                  <a:extLst>
                    <a:ext uri="{9D8B030D-6E8A-4147-A177-3AD203B41FA5}">
                      <a16:colId xmlns:a16="http://schemas.microsoft.com/office/drawing/2014/main" val="3553041425"/>
                    </a:ext>
                  </a:extLst>
                </a:gridCol>
                <a:gridCol w="1961935">
                  <a:extLst>
                    <a:ext uri="{9D8B030D-6E8A-4147-A177-3AD203B41FA5}">
                      <a16:colId xmlns:a16="http://schemas.microsoft.com/office/drawing/2014/main" val="2103661755"/>
                    </a:ext>
                  </a:extLst>
                </a:gridCol>
                <a:gridCol w="1961935">
                  <a:extLst>
                    <a:ext uri="{9D8B030D-6E8A-4147-A177-3AD203B41FA5}">
                      <a16:colId xmlns:a16="http://schemas.microsoft.com/office/drawing/2014/main" val="359167595"/>
                    </a:ext>
                  </a:extLst>
                </a:gridCol>
                <a:gridCol w="1961935">
                  <a:extLst>
                    <a:ext uri="{9D8B030D-6E8A-4147-A177-3AD203B41FA5}">
                      <a16:colId xmlns:a16="http://schemas.microsoft.com/office/drawing/2014/main" val="3989385396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Class</a:t>
                      </a:r>
                      <a:endParaRPr lang="en-ID" sz="20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Precision</a:t>
                      </a:r>
                      <a:endParaRPr lang="en-ID" sz="20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Recall</a:t>
                      </a:r>
                      <a:endParaRPr lang="en-ID" sz="20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F1-Score</a:t>
                      </a:r>
                      <a:endParaRPr lang="en-ID" sz="20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83843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0,996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0,998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55959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0,993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0,997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77784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79922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69605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8671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0,995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0,995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0,995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79711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0,968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0,984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126068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57847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8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0,992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0,996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78763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9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0,984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0,992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49715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43889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0,997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0,994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98898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12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0,937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0,983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0,959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288989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13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0,993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0,996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79447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14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0,956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0,977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170730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458C0273-1A47-893F-D10B-8DF02F24E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714" y="4452794"/>
            <a:ext cx="6351305" cy="531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26</a:t>
            </a: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9CCF222C-AB84-33DE-3648-EFDA96F8C789}"/>
              </a:ext>
            </a:extLst>
          </p:cNvPr>
          <p:cNvSpPr txBox="1"/>
          <p:nvPr/>
        </p:nvSpPr>
        <p:spPr>
          <a:xfrm>
            <a:off x="10599366" y="3403001"/>
            <a:ext cx="3429000" cy="929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 dirty="0" err="1">
                <a:solidFill>
                  <a:srgbClr val="000000"/>
                </a:solidFill>
                <a:latin typeface="Roboto Bold"/>
              </a:rPr>
              <a:t>Akurasi</a:t>
            </a:r>
            <a:r>
              <a:rPr lang="en-US" sz="2399" dirty="0">
                <a:solidFill>
                  <a:srgbClr val="000000"/>
                </a:solidFill>
                <a:latin typeface="Roboto Bold"/>
              </a:rPr>
              <a:t> = 0,996</a:t>
            </a:r>
          </a:p>
          <a:p>
            <a:pPr>
              <a:lnSpc>
                <a:spcPts val="3839"/>
              </a:lnSpc>
            </a:pPr>
            <a:r>
              <a:rPr lang="en-US" sz="2399" dirty="0">
                <a:solidFill>
                  <a:srgbClr val="000000"/>
                </a:solidFill>
                <a:latin typeface="Roboto Bold"/>
              </a:rPr>
              <a:t>Macro-F1 = 0,992</a:t>
            </a:r>
          </a:p>
        </p:txBody>
      </p:sp>
      <p:sp>
        <p:nvSpPr>
          <p:cNvPr id="12" name="TextBox 25">
            <a:extLst>
              <a:ext uri="{FF2B5EF4-FFF2-40B4-BE49-F238E27FC236}">
                <a16:creationId xmlns:a16="http://schemas.microsoft.com/office/drawing/2014/main" id="{00766720-26FA-C376-EA85-9AD98A1AD1CD}"/>
              </a:ext>
            </a:extLst>
          </p:cNvPr>
          <p:cNvSpPr txBox="1"/>
          <p:nvPr/>
        </p:nvSpPr>
        <p:spPr>
          <a:xfrm>
            <a:off x="1596516" y="2878383"/>
            <a:ext cx="3429000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 dirty="0" err="1">
                <a:solidFill>
                  <a:srgbClr val="000000"/>
                </a:solidFill>
                <a:latin typeface="Roboto Bold" panose="02000000000000000000" charset="0"/>
                <a:ea typeface="Roboto Bold" panose="02000000000000000000" charset="0"/>
              </a:rPr>
              <a:t>Ukuran</a:t>
            </a:r>
            <a:r>
              <a:rPr lang="en-US" sz="2399" dirty="0">
                <a:solidFill>
                  <a:srgbClr val="000000"/>
                </a:solidFill>
                <a:latin typeface="Roboto Bold" panose="02000000000000000000" charset="0"/>
                <a:ea typeface="Roboto Bold" panose="02000000000000000000" charset="0"/>
              </a:rPr>
              <a:t> Citra: 200</a:t>
            </a:r>
            <a:r>
              <a:rPr lang="en-US" sz="2400" dirty="0">
                <a:solidFill>
                  <a:srgbClr val="000000"/>
                </a:solidFill>
                <a:latin typeface="Roboto Bold" panose="02000000000000000000" charset="0"/>
                <a:ea typeface="Roboto Bold" panose="02000000000000000000" charset="0"/>
              </a:rPr>
              <a:t>×200</a:t>
            </a:r>
            <a:r>
              <a:rPr lang="en-US" sz="2399" dirty="0">
                <a:solidFill>
                  <a:srgbClr val="000000"/>
                </a:solidFill>
                <a:latin typeface="Roboto Bold" panose="02000000000000000000" charset="0"/>
                <a:ea typeface="Roboto Bold" panose="02000000000000000000" charset="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576638" y="1635508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876646" y="3403001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5840507" y="5370500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27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04392" y="1028700"/>
            <a:ext cx="11279217" cy="225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</a:rPr>
              <a:t>Skenario Pengujian Unseen Test 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30204"/>
            <a:ext cx="2363189" cy="572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</a:rPr>
              <a:t>IV - HASIL DAN PEMBAHASAN</a:t>
            </a:r>
          </a:p>
        </p:txBody>
      </p:sp>
      <p:graphicFrame>
        <p:nvGraphicFramePr>
          <p:cNvPr id="10" name="Table 14">
            <a:extLst>
              <a:ext uri="{FF2B5EF4-FFF2-40B4-BE49-F238E27FC236}">
                <a16:creationId xmlns:a16="http://schemas.microsoft.com/office/drawing/2014/main" id="{9E60F66A-F6D1-0B7F-B3F2-295677959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943037"/>
              </p:ext>
            </p:extLst>
          </p:nvPr>
        </p:nvGraphicFramePr>
        <p:xfrm>
          <a:off x="1560073" y="4593019"/>
          <a:ext cx="8726926" cy="27736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292786">
                  <a:extLst>
                    <a:ext uri="{9D8B030D-6E8A-4147-A177-3AD203B41FA5}">
                      <a16:colId xmlns:a16="http://schemas.microsoft.com/office/drawing/2014/main" val="3553041425"/>
                    </a:ext>
                  </a:extLst>
                </a:gridCol>
                <a:gridCol w="1486828">
                  <a:extLst>
                    <a:ext uri="{9D8B030D-6E8A-4147-A177-3AD203B41FA5}">
                      <a16:colId xmlns:a16="http://schemas.microsoft.com/office/drawing/2014/main" val="2103661755"/>
                    </a:ext>
                  </a:extLst>
                </a:gridCol>
                <a:gridCol w="1486828">
                  <a:extLst>
                    <a:ext uri="{9D8B030D-6E8A-4147-A177-3AD203B41FA5}">
                      <a16:colId xmlns:a16="http://schemas.microsoft.com/office/drawing/2014/main" val="359167595"/>
                    </a:ext>
                  </a:extLst>
                </a:gridCol>
                <a:gridCol w="1486828">
                  <a:extLst>
                    <a:ext uri="{9D8B030D-6E8A-4147-A177-3AD203B41FA5}">
                      <a16:colId xmlns:a16="http://schemas.microsoft.com/office/drawing/2014/main" val="3989385396"/>
                    </a:ext>
                  </a:extLst>
                </a:gridCol>
                <a:gridCol w="1486828">
                  <a:extLst>
                    <a:ext uri="{9D8B030D-6E8A-4147-A177-3AD203B41FA5}">
                      <a16:colId xmlns:a16="http://schemas.microsoft.com/office/drawing/2014/main" val="1981410269"/>
                    </a:ext>
                  </a:extLst>
                </a:gridCol>
                <a:gridCol w="1486828">
                  <a:extLst>
                    <a:ext uri="{9D8B030D-6E8A-4147-A177-3AD203B41FA5}">
                      <a16:colId xmlns:a16="http://schemas.microsoft.com/office/drawing/2014/main" val="1350782283"/>
                    </a:ext>
                  </a:extLst>
                </a:gridCol>
              </a:tblGrid>
              <a:tr h="396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Scale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(m+1) classes</a:t>
                      </a:r>
                      <a:endParaRPr lang="en-ID" sz="20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20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solidFill>
                      <a:srgbClr val="ED8C0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Rejection classes</a:t>
                      </a:r>
                      <a:endParaRPr lang="en-ID" sz="20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20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solidFill>
                      <a:srgbClr val="ED8C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20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solidFill>
                      <a:srgbClr val="ED8C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838432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Accuracy</a:t>
                      </a:r>
                      <a:endParaRPr lang="en-ID" sz="20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Macro-F1</a:t>
                      </a:r>
                      <a:endParaRPr lang="en-ID" sz="20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Precision</a:t>
                      </a:r>
                      <a:endParaRPr lang="en-ID" sz="20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Recall</a:t>
                      </a:r>
                      <a:endParaRPr lang="en-ID" sz="20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F1-Score</a:t>
                      </a:r>
                      <a:endParaRPr lang="en-ID" sz="20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55959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0,857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0,87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0,369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0,857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0,516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77784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0,935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0,938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0,616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0,729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0,667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79922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0,94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0,94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0,661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0,674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0,667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69605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15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0,937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0,936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0,661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0,617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0,638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8671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20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0,937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0,934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0,668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0,579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0,62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797117"/>
                  </a:ext>
                </a:extLst>
              </a:tr>
            </a:tbl>
          </a:graphicData>
        </a:graphic>
      </p:graphicFrame>
      <p:sp>
        <p:nvSpPr>
          <p:cNvPr id="12" name="TextBox 25">
            <a:extLst>
              <a:ext uri="{FF2B5EF4-FFF2-40B4-BE49-F238E27FC236}">
                <a16:creationId xmlns:a16="http://schemas.microsoft.com/office/drawing/2014/main" id="{D7C47ECF-78BC-B2B7-AF99-9B197454B728}"/>
              </a:ext>
            </a:extLst>
          </p:cNvPr>
          <p:cNvSpPr txBox="1"/>
          <p:nvPr/>
        </p:nvSpPr>
        <p:spPr>
          <a:xfrm>
            <a:off x="1596516" y="3947591"/>
            <a:ext cx="3429000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 dirty="0" err="1">
                <a:solidFill>
                  <a:srgbClr val="000000"/>
                </a:solidFill>
                <a:latin typeface="Roboto Bold" panose="02000000000000000000" charset="0"/>
                <a:ea typeface="Roboto Bold" panose="02000000000000000000" charset="0"/>
              </a:rPr>
              <a:t>Ukuran</a:t>
            </a:r>
            <a:r>
              <a:rPr lang="en-US" sz="2399" dirty="0">
                <a:solidFill>
                  <a:srgbClr val="000000"/>
                </a:solidFill>
                <a:latin typeface="Roboto Bold" panose="02000000000000000000" charset="0"/>
                <a:ea typeface="Roboto Bold" panose="02000000000000000000" charset="0"/>
              </a:rPr>
              <a:t> Citra: 200</a:t>
            </a:r>
            <a:r>
              <a:rPr lang="en-US" sz="2400" dirty="0">
                <a:solidFill>
                  <a:srgbClr val="000000"/>
                </a:solidFill>
                <a:latin typeface="Roboto Bold" panose="02000000000000000000" charset="0"/>
                <a:ea typeface="Roboto Bold" panose="02000000000000000000" charset="0"/>
              </a:rPr>
              <a:t>×200</a:t>
            </a:r>
            <a:r>
              <a:rPr lang="en-US" sz="2399" dirty="0">
                <a:solidFill>
                  <a:srgbClr val="000000"/>
                </a:solidFill>
                <a:latin typeface="Roboto Bold" panose="02000000000000000000" charset="0"/>
                <a:ea typeface="Roboto Bold" panose="02000000000000000000" charset="0"/>
              </a:rPr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B8DA11-2BCD-B72A-B9F6-297D929C1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503" y="3403001"/>
            <a:ext cx="6512889" cy="54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25">
            <a:extLst>
              <a:ext uri="{FF2B5EF4-FFF2-40B4-BE49-F238E27FC236}">
                <a16:creationId xmlns:a16="http://schemas.microsoft.com/office/drawing/2014/main" id="{E4DE38D4-0095-ECA9-9731-8714B927CC1A}"/>
              </a:ext>
            </a:extLst>
          </p:cNvPr>
          <p:cNvSpPr txBox="1"/>
          <p:nvPr/>
        </p:nvSpPr>
        <p:spPr>
          <a:xfrm>
            <a:off x="11855447" y="8855652"/>
            <a:ext cx="3429000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 dirty="0">
                <a:solidFill>
                  <a:srgbClr val="000000"/>
                </a:solidFill>
                <a:latin typeface="Roboto Bold" panose="02000000000000000000" charset="0"/>
                <a:ea typeface="Roboto Bold" panose="02000000000000000000" charset="0"/>
              </a:rPr>
              <a:t>Skala 10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576638" y="1635508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876646" y="3403001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5840507" y="5370500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28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04392" y="1028700"/>
            <a:ext cx="11279217" cy="225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</a:rPr>
              <a:t>Skenario Pengujian Unseen Test II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30204"/>
            <a:ext cx="2363189" cy="572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</a:rPr>
              <a:t>IV - HASIL DAN PEMBAHASAN</a:t>
            </a:r>
          </a:p>
        </p:txBody>
      </p:sp>
      <p:graphicFrame>
        <p:nvGraphicFramePr>
          <p:cNvPr id="13" name="Table 14">
            <a:extLst>
              <a:ext uri="{FF2B5EF4-FFF2-40B4-BE49-F238E27FC236}">
                <a16:creationId xmlns:a16="http://schemas.microsoft.com/office/drawing/2014/main" id="{D032F97A-1555-7D15-0430-8492BF71E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076437"/>
              </p:ext>
            </p:extLst>
          </p:nvPr>
        </p:nvGraphicFramePr>
        <p:xfrm>
          <a:off x="1560073" y="4593019"/>
          <a:ext cx="8726926" cy="27736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292786">
                  <a:extLst>
                    <a:ext uri="{9D8B030D-6E8A-4147-A177-3AD203B41FA5}">
                      <a16:colId xmlns:a16="http://schemas.microsoft.com/office/drawing/2014/main" val="3553041425"/>
                    </a:ext>
                  </a:extLst>
                </a:gridCol>
                <a:gridCol w="1486828">
                  <a:extLst>
                    <a:ext uri="{9D8B030D-6E8A-4147-A177-3AD203B41FA5}">
                      <a16:colId xmlns:a16="http://schemas.microsoft.com/office/drawing/2014/main" val="2103661755"/>
                    </a:ext>
                  </a:extLst>
                </a:gridCol>
                <a:gridCol w="1486828">
                  <a:extLst>
                    <a:ext uri="{9D8B030D-6E8A-4147-A177-3AD203B41FA5}">
                      <a16:colId xmlns:a16="http://schemas.microsoft.com/office/drawing/2014/main" val="359167595"/>
                    </a:ext>
                  </a:extLst>
                </a:gridCol>
                <a:gridCol w="1486828">
                  <a:extLst>
                    <a:ext uri="{9D8B030D-6E8A-4147-A177-3AD203B41FA5}">
                      <a16:colId xmlns:a16="http://schemas.microsoft.com/office/drawing/2014/main" val="3989385396"/>
                    </a:ext>
                  </a:extLst>
                </a:gridCol>
                <a:gridCol w="1486828">
                  <a:extLst>
                    <a:ext uri="{9D8B030D-6E8A-4147-A177-3AD203B41FA5}">
                      <a16:colId xmlns:a16="http://schemas.microsoft.com/office/drawing/2014/main" val="1981410269"/>
                    </a:ext>
                  </a:extLst>
                </a:gridCol>
                <a:gridCol w="1486828">
                  <a:extLst>
                    <a:ext uri="{9D8B030D-6E8A-4147-A177-3AD203B41FA5}">
                      <a16:colId xmlns:a16="http://schemas.microsoft.com/office/drawing/2014/main" val="1350782283"/>
                    </a:ext>
                  </a:extLst>
                </a:gridCol>
              </a:tblGrid>
              <a:tr h="396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Scale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(m+1) classes</a:t>
                      </a:r>
                      <a:endParaRPr lang="en-ID" sz="20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20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solidFill>
                      <a:srgbClr val="ED8C0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Rejection classes</a:t>
                      </a:r>
                      <a:endParaRPr lang="en-ID" sz="20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20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solidFill>
                      <a:srgbClr val="ED8C0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20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solidFill>
                      <a:srgbClr val="ED8C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838432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5720" marR="45720"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Accuracy</a:t>
                      </a:r>
                      <a:endParaRPr lang="en-ID" sz="20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Macro-F1</a:t>
                      </a:r>
                      <a:endParaRPr lang="en-ID" sz="20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Precision</a:t>
                      </a:r>
                      <a:endParaRPr lang="en-ID" sz="20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Recall</a:t>
                      </a:r>
                      <a:endParaRPr lang="en-ID" sz="20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F1-Score</a:t>
                      </a:r>
                      <a:endParaRPr lang="en-ID" sz="20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55959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0,862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0,869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0,226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0,369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77784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0,957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0,952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0,485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0,653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79922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0,967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0,962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0,554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0,713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69605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15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0,97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0,965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0,575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0,73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8671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20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0,973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0,967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0,598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0,748</a:t>
                      </a:r>
                      <a:endParaRPr lang="en-ID" sz="20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797117"/>
                  </a:ext>
                </a:extLst>
              </a:tr>
            </a:tbl>
          </a:graphicData>
        </a:graphic>
      </p:graphicFrame>
      <p:sp>
        <p:nvSpPr>
          <p:cNvPr id="14" name="TextBox 25">
            <a:extLst>
              <a:ext uri="{FF2B5EF4-FFF2-40B4-BE49-F238E27FC236}">
                <a16:creationId xmlns:a16="http://schemas.microsoft.com/office/drawing/2014/main" id="{57A2346F-5D19-A97C-955D-A8673BE69CC8}"/>
              </a:ext>
            </a:extLst>
          </p:cNvPr>
          <p:cNvSpPr txBox="1"/>
          <p:nvPr/>
        </p:nvSpPr>
        <p:spPr>
          <a:xfrm>
            <a:off x="1596516" y="3947591"/>
            <a:ext cx="3429000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 dirty="0" err="1">
                <a:solidFill>
                  <a:srgbClr val="000000"/>
                </a:solidFill>
                <a:latin typeface="Roboto Bold" panose="02000000000000000000" charset="0"/>
                <a:ea typeface="Roboto Bold" panose="02000000000000000000" charset="0"/>
              </a:rPr>
              <a:t>Ukuran</a:t>
            </a:r>
            <a:r>
              <a:rPr lang="en-US" sz="2399" dirty="0">
                <a:solidFill>
                  <a:srgbClr val="000000"/>
                </a:solidFill>
                <a:latin typeface="Roboto Bold" panose="02000000000000000000" charset="0"/>
                <a:ea typeface="Roboto Bold" panose="02000000000000000000" charset="0"/>
              </a:rPr>
              <a:t> Citra: 200</a:t>
            </a:r>
            <a:r>
              <a:rPr lang="en-US" sz="2400" dirty="0">
                <a:solidFill>
                  <a:srgbClr val="000000"/>
                </a:solidFill>
                <a:latin typeface="Roboto Bold" panose="02000000000000000000" charset="0"/>
                <a:ea typeface="Roboto Bold" panose="02000000000000000000" charset="0"/>
              </a:rPr>
              <a:t>×200</a:t>
            </a:r>
            <a:r>
              <a:rPr lang="en-US" sz="2399" dirty="0">
                <a:solidFill>
                  <a:srgbClr val="000000"/>
                </a:solidFill>
                <a:latin typeface="Roboto Bold" panose="02000000000000000000" charset="0"/>
                <a:ea typeface="Roboto Bold" panose="02000000000000000000" charset="0"/>
              </a:rPr>
              <a:t> </a:t>
            </a: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B72DEC99-E668-486F-0B4C-B1D7490DC556}"/>
              </a:ext>
            </a:extLst>
          </p:cNvPr>
          <p:cNvSpPr txBox="1"/>
          <p:nvPr/>
        </p:nvSpPr>
        <p:spPr>
          <a:xfrm>
            <a:off x="11855447" y="8855652"/>
            <a:ext cx="3429000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 dirty="0">
                <a:solidFill>
                  <a:srgbClr val="000000"/>
                </a:solidFill>
                <a:latin typeface="Roboto Bold" panose="02000000000000000000" charset="0"/>
                <a:ea typeface="Roboto Bold" panose="02000000000000000000" charset="0"/>
              </a:rPr>
              <a:t>Skala 20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FE25BC6-0CDA-992B-C9E5-6661742F7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700" y="3390900"/>
            <a:ext cx="65145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3772502" y="3116143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1"/>
                </a:lnTo>
                <a:lnTo>
                  <a:pt x="0" y="36305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1127953" y="3314773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3072510" y="4883635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3173585" y="4083888"/>
            <a:ext cx="11940830" cy="2404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0"/>
              </a:lnSpc>
            </a:pPr>
            <a:r>
              <a:rPr lang="en-US" sz="10122">
                <a:solidFill>
                  <a:srgbClr val="FFFFFF"/>
                </a:solidFill>
                <a:latin typeface="Abril Fatface"/>
              </a:rPr>
              <a:t>BAB V</a:t>
            </a:r>
          </a:p>
          <a:p>
            <a:pPr algn="ctr">
              <a:lnSpc>
                <a:spcPts val="9110"/>
              </a:lnSpc>
            </a:pPr>
            <a:r>
              <a:rPr lang="en-US" sz="10122">
                <a:solidFill>
                  <a:srgbClr val="FFFFFF"/>
                </a:solidFill>
                <a:latin typeface="Abril Fatface"/>
              </a:rPr>
              <a:t>PENUTUP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952500" y="3987185"/>
            <a:ext cx="4156951" cy="2312629"/>
          </a:xfrm>
          <a:custGeom>
            <a:avLst/>
            <a:gdLst/>
            <a:ahLst/>
            <a:cxnLst/>
            <a:rect l="l" t="t" r="r" b="b"/>
            <a:pathLst>
              <a:path w="4156951" h="2312629">
                <a:moveTo>
                  <a:pt x="0" y="0"/>
                </a:moveTo>
                <a:lnTo>
                  <a:pt x="4156951" y="0"/>
                </a:lnTo>
                <a:lnTo>
                  <a:pt x="4156951" y="2312630"/>
                </a:lnTo>
                <a:lnTo>
                  <a:pt x="0" y="2312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715000" y="3771900"/>
            <a:ext cx="6030269" cy="2767365"/>
            <a:chOff x="-161290" y="232410"/>
            <a:chExt cx="12611100" cy="5787390"/>
          </a:xfrm>
        </p:grpSpPr>
        <p:sp>
          <p:nvSpPr>
            <p:cNvPr id="5" name="Freeform 5"/>
            <p:cNvSpPr/>
            <p:nvPr/>
          </p:nvSpPr>
          <p:spPr>
            <a:xfrm>
              <a:off x="-161290" y="232410"/>
              <a:ext cx="12611101" cy="5787390"/>
            </a:xfrm>
            <a:custGeom>
              <a:avLst/>
              <a:gdLst/>
              <a:ahLst/>
              <a:cxnLst/>
              <a:rect l="l" t="t" r="r" b="b"/>
              <a:pathLst>
                <a:path w="12611101" h="5787390">
                  <a:moveTo>
                    <a:pt x="12551410" y="2688590"/>
                  </a:moveTo>
                  <a:cubicBezTo>
                    <a:pt x="12498070" y="2100580"/>
                    <a:pt x="12113260" y="1581150"/>
                    <a:pt x="11629390" y="1242060"/>
                  </a:cubicBezTo>
                  <a:cubicBezTo>
                    <a:pt x="11145520" y="902970"/>
                    <a:pt x="10571480" y="721360"/>
                    <a:pt x="9999980" y="575310"/>
                  </a:cubicBezTo>
                  <a:cubicBezTo>
                    <a:pt x="8357870" y="157480"/>
                    <a:pt x="6649720" y="0"/>
                    <a:pt x="4958080" y="110490"/>
                  </a:cubicBezTo>
                  <a:cubicBezTo>
                    <a:pt x="3895090" y="123190"/>
                    <a:pt x="3690620" y="267970"/>
                    <a:pt x="2651760" y="491490"/>
                  </a:cubicBezTo>
                  <a:cubicBezTo>
                    <a:pt x="2020570" y="626110"/>
                    <a:pt x="1366520" y="817880"/>
                    <a:pt x="916940" y="1280160"/>
                  </a:cubicBezTo>
                  <a:cubicBezTo>
                    <a:pt x="0" y="2223770"/>
                    <a:pt x="400050" y="3919220"/>
                    <a:pt x="1418590" y="4751070"/>
                  </a:cubicBezTo>
                  <a:cubicBezTo>
                    <a:pt x="2437130" y="5582920"/>
                    <a:pt x="3836670" y="5750560"/>
                    <a:pt x="5152390" y="5767070"/>
                  </a:cubicBezTo>
                  <a:cubicBezTo>
                    <a:pt x="6744970" y="5787390"/>
                    <a:pt x="8346440" y="5632450"/>
                    <a:pt x="9888220" y="5229860"/>
                  </a:cubicBezTo>
                  <a:cubicBezTo>
                    <a:pt x="10535920" y="5060950"/>
                    <a:pt x="11187430" y="4839970"/>
                    <a:pt x="11710670" y="4423410"/>
                  </a:cubicBezTo>
                  <a:cubicBezTo>
                    <a:pt x="12232640" y="4005580"/>
                    <a:pt x="12611101" y="3355340"/>
                    <a:pt x="12551410" y="2688590"/>
                  </a:cubicBezTo>
                  <a:close/>
                </a:path>
              </a:pathLst>
            </a:custGeom>
            <a:blipFill>
              <a:blip r:embed="rId6"/>
              <a:stretch>
                <a:fillRect l="1327" t="-15968" r="-1327" b="-7803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Freeform 6"/>
          <p:cNvSpPr/>
          <p:nvPr/>
        </p:nvSpPr>
        <p:spPr>
          <a:xfrm>
            <a:off x="12469846" y="3766040"/>
            <a:ext cx="4865654" cy="2754919"/>
          </a:xfrm>
          <a:custGeom>
            <a:avLst/>
            <a:gdLst/>
            <a:ahLst/>
            <a:cxnLst/>
            <a:rect l="l" t="t" r="r" b="b"/>
            <a:pathLst>
              <a:path w="4865654" h="2754919">
                <a:moveTo>
                  <a:pt x="0" y="0"/>
                </a:moveTo>
                <a:lnTo>
                  <a:pt x="4865654" y="0"/>
                </a:lnTo>
                <a:lnTo>
                  <a:pt x="4865654" y="2754920"/>
                </a:lnTo>
                <a:lnTo>
                  <a:pt x="0" y="27549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1028700" y="730204"/>
            <a:ext cx="3060409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</a:rPr>
              <a:t>I - PENDAHULUAN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3437" y="1490044"/>
            <a:ext cx="11501127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</a:rPr>
              <a:t>Latar Belakang (1)</a:t>
            </a:r>
          </a:p>
        </p:txBody>
      </p:sp>
      <p:sp>
        <p:nvSpPr>
          <p:cNvPr id="10" name="AutoShape 10"/>
          <p:cNvSpPr/>
          <p:nvPr/>
        </p:nvSpPr>
        <p:spPr>
          <a:xfrm>
            <a:off x="5109451" y="5143500"/>
            <a:ext cx="660734" cy="0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11" name="AutoShape 11"/>
          <p:cNvSpPr/>
          <p:nvPr/>
        </p:nvSpPr>
        <p:spPr>
          <a:xfrm>
            <a:off x="11809112" y="5143500"/>
            <a:ext cx="660734" cy="0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893441" y="6667024"/>
            <a:ext cx="3978045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Roboto Bold"/>
              </a:rPr>
              <a:t>Kecelakaan disebabkan oleh faktor manusia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16864" y="6667024"/>
            <a:ext cx="3978045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Roboto Bold"/>
              </a:rPr>
              <a:t>Object detection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05541" y="6727984"/>
            <a:ext cx="3978045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Roboto Bold"/>
              </a:rPr>
              <a:t>Autonomous vehicles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80763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5358722" y="685991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9"/>
                </a:lnTo>
                <a:lnTo>
                  <a:pt x="0" y="82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1028700" y="752666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</a:rPr>
              <a:t>V - PENUTUP</a:t>
            </a:r>
          </a:p>
        </p:txBody>
      </p:sp>
      <p:sp>
        <p:nvSpPr>
          <p:cNvPr id="5" name="Freeform 5"/>
          <p:cNvSpPr/>
          <p:nvPr/>
        </p:nvSpPr>
        <p:spPr>
          <a:xfrm>
            <a:off x="14890218" y="7768484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15358722" y="9270809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30</a:t>
            </a:r>
          </a:p>
        </p:txBody>
      </p:sp>
      <p:sp>
        <p:nvSpPr>
          <p:cNvPr id="7" name="Freeform 7"/>
          <p:cNvSpPr/>
          <p:nvPr/>
        </p:nvSpPr>
        <p:spPr>
          <a:xfrm>
            <a:off x="1417208" y="2450377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717216" y="4217870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TextBox 9"/>
          <p:cNvSpPr txBox="1"/>
          <p:nvPr/>
        </p:nvSpPr>
        <p:spPr>
          <a:xfrm>
            <a:off x="4019920" y="1459776"/>
            <a:ext cx="10248160" cy="9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</a:rPr>
              <a:t>Kesimpulan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22980" y="3580940"/>
            <a:ext cx="5478791" cy="4130394"/>
            <a:chOff x="0" y="0"/>
            <a:chExt cx="1442974" cy="1087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42974" cy="1087840"/>
            </a:xfrm>
            <a:custGeom>
              <a:avLst/>
              <a:gdLst/>
              <a:ahLst/>
              <a:cxnLst/>
              <a:rect l="l" t="t" r="r" b="b"/>
              <a:pathLst>
                <a:path w="1442974" h="1087840">
                  <a:moveTo>
                    <a:pt x="72067" y="0"/>
                  </a:moveTo>
                  <a:lnTo>
                    <a:pt x="1370907" y="0"/>
                  </a:lnTo>
                  <a:cubicBezTo>
                    <a:pt x="1390020" y="0"/>
                    <a:pt x="1408351" y="7593"/>
                    <a:pt x="1421866" y="21108"/>
                  </a:cubicBezTo>
                  <a:cubicBezTo>
                    <a:pt x="1435381" y="34623"/>
                    <a:pt x="1442974" y="52953"/>
                    <a:pt x="1442974" y="72067"/>
                  </a:cubicBezTo>
                  <a:lnTo>
                    <a:pt x="1442974" y="1015774"/>
                  </a:lnTo>
                  <a:cubicBezTo>
                    <a:pt x="1442974" y="1055575"/>
                    <a:pt x="1410709" y="1087840"/>
                    <a:pt x="1370907" y="1087840"/>
                  </a:cubicBezTo>
                  <a:lnTo>
                    <a:pt x="72067" y="1087840"/>
                  </a:lnTo>
                  <a:cubicBezTo>
                    <a:pt x="52953" y="1087840"/>
                    <a:pt x="34623" y="1080248"/>
                    <a:pt x="21108" y="1066732"/>
                  </a:cubicBezTo>
                  <a:cubicBezTo>
                    <a:pt x="7593" y="1053217"/>
                    <a:pt x="0" y="1034887"/>
                    <a:pt x="0" y="1015774"/>
                  </a:cubicBezTo>
                  <a:lnTo>
                    <a:pt x="0" y="72067"/>
                  </a:lnTo>
                  <a:cubicBezTo>
                    <a:pt x="0" y="52953"/>
                    <a:pt x="7593" y="34623"/>
                    <a:pt x="21108" y="21108"/>
                  </a:cubicBezTo>
                  <a:cubicBezTo>
                    <a:pt x="34623" y="7593"/>
                    <a:pt x="52953" y="0"/>
                    <a:pt x="72067" y="0"/>
                  </a:cubicBezTo>
                  <a:close/>
                </a:path>
              </a:pathLst>
            </a:custGeom>
            <a:solidFill>
              <a:srgbClr val="0B2F3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6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188196" y="3580940"/>
            <a:ext cx="5478791" cy="4130394"/>
            <a:chOff x="0" y="0"/>
            <a:chExt cx="1442974" cy="10878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42974" cy="1087840"/>
            </a:xfrm>
            <a:custGeom>
              <a:avLst/>
              <a:gdLst/>
              <a:ahLst/>
              <a:cxnLst/>
              <a:rect l="l" t="t" r="r" b="b"/>
              <a:pathLst>
                <a:path w="1442974" h="1087840">
                  <a:moveTo>
                    <a:pt x="72067" y="0"/>
                  </a:moveTo>
                  <a:lnTo>
                    <a:pt x="1370907" y="0"/>
                  </a:lnTo>
                  <a:cubicBezTo>
                    <a:pt x="1390020" y="0"/>
                    <a:pt x="1408351" y="7593"/>
                    <a:pt x="1421866" y="21108"/>
                  </a:cubicBezTo>
                  <a:cubicBezTo>
                    <a:pt x="1435381" y="34623"/>
                    <a:pt x="1442974" y="52953"/>
                    <a:pt x="1442974" y="72067"/>
                  </a:cubicBezTo>
                  <a:lnTo>
                    <a:pt x="1442974" y="1015774"/>
                  </a:lnTo>
                  <a:cubicBezTo>
                    <a:pt x="1442974" y="1055575"/>
                    <a:pt x="1410709" y="1087840"/>
                    <a:pt x="1370907" y="1087840"/>
                  </a:cubicBezTo>
                  <a:lnTo>
                    <a:pt x="72067" y="1087840"/>
                  </a:lnTo>
                  <a:cubicBezTo>
                    <a:pt x="52953" y="1087840"/>
                    <a:pt x="34623" y="1080248"/>
                    <a:pt x="21108" y="1066732"/>
                  </a:cubicBezTo>
                  <a:cubicBezTo>
                    <a:pt x="7593" y="1053217"/>
                    <a:pt x="0" y="1034887"/>
                    <a:pt x="0" y="1015774"/>
                  </a:cubicBezTo>
                  <a:lnTo>
                    <a:pt x="0" y="72067"/>
                  </a:lnTo>
                  <a:cubicBezTo>
                    <a:pt x="0" y="52953"/>
                    <a:pt x="7593" y="34623"/>
                    <a:pt x="21108" y="21108"/>
                  </a:cubicBezTo>
                  <a:cubicBezTo>
                    <a:pt x="34623" y="7593"/>
                    <a:pt x="52953" y="0"/>
                    <a:pt x="72067" y="0"/>
                  </a:cubicBezTo>
                  <a:close/>
                </a:path>
              </a:pathLst>
            </a:custGeom>
            <a:solidFill>
              <a:srgbClr val="0B2F3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63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538503" y="2757068"/>
            <a:ext cx="1647745" cy="164774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14300">
              <a:solidFill>
                <a:srgbClr val="ED8C02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2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103719" y="2757068"/>
            <a:ext cx="1647745" cy="164774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14300">
              <a:solidFill>
                <a:srgbClr val="ED8C02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2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643258" y="3344933"/>
            <a:ext cx="1438235" cy="614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4"/>
              </a:lnSpc>
            </a:pPr>
            <a:r>
              <a:rPr lang="en-US" sz="4972">
                <a:solidFill>
                  <a:srgbClr val="0B2F3D"/>
                </a:solidFill>
                <a:latin typeface="Abril Fatface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208474" y="3344933"/>
            <a:ext cx="1438235" cy="614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4"/>
              </a:lnSpc>
            </a:pPr>
            <a:r>
              <a:rPr lang="en-US" sz="4972">
                <a:solidFill>
                  <a:srgbClr val="0B2F3D"/>
                </a:solidFill>
                <a:latin typeface="Abril Fatface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59511" y="5501638"/>
            <a:ext cx="4205729" cy="46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FFFFFF"/>
                </a:solidFill>
                <a:latin typeface="Roboto"/>
              </a:rPr>
              <a:t>Akurasi = 0,996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24727" y="5846444"/>
            <a:ext cx="4205729" cy="1440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FFFFFF"/>
                </a:solidFill>
                <a:latin typeface="Roboto"/>
              </a:rPr>
              <a:t>Akurasi = 0,973</a:t>
            </a:r>
          </a:p>
          <a:p>
            <a:pPr>
              <a:lnSpc>
                <a:spcPts val="3839"/>
              </a:lnSpc>
            </a:pPr>
            <a:r>
              <a:rPr lang="en-US" sz="2399">
                <a:solidFill>
                  <a:srgbClr val="FFFFFF"/>
                </a:solidFill>
                <a:latin typeface="Roboto"/>
              </a:rPr>
              <a:t>Macro-f1 = 0,967</a:t>
            </a:r>
          </a:p>
          <a:p>
            <a:pPr>
              <a:lnSpc>
                <a:spcPts val="3839"/>
              </a:lnSpc>
            </a:pPr>
            <a:r>
              <a:rPr lang="en-US" sz="2399">
                <a:solidFill>
                  <a:srgbClr val="FFFFFF"/>
                </a:solidFill>
                <a:latin typeface="Roboto"/>
              </a:rPr>
              <a:t>F1-score (rejection) = 0,748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41445" y="4749163"/>
            <a:ext cx="464186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FFFFFF"/>
                </a:solidFill>
                <a:latin typeface="Roboto Bold"/>
              </a:rPr>
              <a:t>Fase Pengujian Seen Test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02690" y="4749163"/>
            <a:ext cx="524980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FFFFFF"/>
                </a:solidFill>
                <a:latin typeface="Roboto Bold"/>
              </a:rPr>
              <a:t>Fase Pengujian Unseen Test II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FFFFFF"/>
                </a:solidFill>
                <a:latin typeface="Roboto Bold"/>
              </a:rPr>
              <a:t>Skala 20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6404604" y="3580940"/>
            <a:ext cx="5478791" cy="4130394"/>
            <a:chOff x="0" y="0"/>
            <a:chExt cx="1442974" cy="108784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42974" cy="1087840"/>
            </a:xfrm>
            <a:custGeom>
              <a:avLst/>
              <a:gdLst/>
              <a:ahLst/>
              <a:cxnLst/>
              <a:rect l="l" t="t" r="r" b="b"/>
              <a:pathLst>
                <a:path w="1442974" h="1087840">
                  <a:moveTo>
                    <a:pt x="72067" y="0"/>
                  </a:moveTo>
                  <a:lnTo>
                    <a:pt x="1370907" y="0"/>
                  </a:lnTo>
                  <a:cubicBezTo>
                    <a:pt x="1390020" y="0"/>
                    <a:pt x="1408351" y="7593"/>
                    <a:pt x="1421866" y="21108"/>
                  </a:cubicBezTo>
                  <a:cubicBezTo>
                    <a:pt x="1435381" y="34623"/>
                    <a:pt x="1442974" y="52953"/>
                    <a:pt x="1442974" y="72067"/>
                  </a:cubicBezTo>
                  <a:lnTo>
                    <a:pt x="1442974" y="1015774"/>
                  </a:lnTo>
                  <a:cubicBezTo>
                    <a:pt x="1442974" y="1055575"/>
                    <a:pt x="1410709" y="1087840"/>
                    <a:pt x="1370907" y="1087840"/>
                  </a:cubicBezTo>
                  <a:lnTo>
                    <a:pt x="72067" y="1087840"/>
                  </a:lnTo>
                  <a:cubicBezTo>
                    <a:pt x="52953" y="1087840"/>
                    <a:pt x="34623" y="1080248"/>
                    <a:pt x="21108" y="1066732"/>
                  </a:cubicBezTo>
                  <a:cubicBezTo>
                    <a:pt x="7593" y="1053217"/>
                    <a:pt x="0" y="1034887"/>
                    <a:pt x="0" y="1015774"/>
                  </a:cubicBezTo>
                  <a:lnTo>
                    <a:pt x="0" y="72067"/>
                  </a:lnTo>
                  <a:cubicBezTo>
                    <a:pt x="0" y="52953"/>
                    <a:pt x="7593" y="34623"/>
                    <a:pt x="21108" y="21108"/>
                  </a:cubicBezTo>
                  <a:cubicBezTo>
                    <a:pt x="34623" y="7593"/>
                    <a:pt x="52953" y="0"/>
                    <a:pt x="72067" y="0"/>
                  </a:cubicBezTo>
                  <a:close/>
                </a:path>
              </a:pathLst>
            </a:custGeom>
            <a:solidFill>
              <a:srgbClr val="0B2F3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63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320128" y="2757068"/>
            <a:ext cx="1647745" cy="1647745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14300">
              <a:solidFill>
                <a:srgbClr val="ED8C02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2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8424882" y="3344933"/>
            <a:ext cx="1438235" cy="614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4"/>
              </a:lnSpc>
            </a:pPr>
            <a:r>
              <a:rPr lang="en-US" sz="4972">
                <a:solidFill>
                  <a:srgbClr val="0B2F3D"/>
                </a:solidFill>
                <a:latin typeface="Abril Fatface"/>
              </a:rPr>
              <a:t>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041135" y="5846444"/>
            <a:ext cx="4205729" cy="1440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FFFFFF"/>
                </a:solidFill>
                <a:latin typeface="Roboto"/>
              </a:rPr>
              <a:t>Akurasi = 0,94</a:t>
            </a:r>
          </a:p>
          <a:p>
            <a:pPr>
              <a:lnSpc>
                <a:spcPts val="3839"/>
              </a:lnSpc>
            </a:pPr>
            <a:r>
              <a:rPr lang="en-US" sz="2399">
                <a:solidFill>
                  <a:srgbClr val="FFFFFF"/>
                </a:solidFill>
                <a:latin typeface="Roboto"/>
              </a:rPr>
              <a:t>Macro-f1 = 0,94</a:t>
            </a:r>
          </a:p>
          <a:p>
            <a:pPr>
              <a:lnSpc>
                <a:spcPts val="3839"/>
              </a:lnSpc>
            </a:pPr>
            <a:r>
              <a:rPr lang="en-US" sz="2399">
                <a:solidFill>
                  <a:srgbClr val="FFFFFF"/>
                </a:solidFill>
                <a:latin typeface="Roboto"/>
              </a:rPr>
              <a:t>F1-score (rejection) = 0,667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551096" y="4749163"/>
            <a:ext cx="518580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FFFFFF"/>
                </a:solidFill>
                <a:latin typeface="Roboto Bold"/>
              </a:rPr>
              <a:t>Fase Pengujian Unseen Test I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FFFFFF"/>
                </a:solidFill>
                <a:latin typeface="Roboto Bold"/>
              </a:rPr>
              <a:t>Skala 10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536536" y="7911359"/>
            <a:ext cx="13214927" cy="95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Roboto Bold"/>
              </a:rPr>
              <a:t>Model dengan ukuran input 200×200 memiliki hasil terbaik walaupun membutuhkan waktu pelatihan lebih lama dan komputasi lebih besar.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80763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5358722" y="685991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9"/>
                </a:lnTo>
                <a:lnTo>
                  <a:pt x="0" y="82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4890218" y="7768484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417208" y="2450377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717216" y="4217870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AutoShape 13"/>
          <p:cNvSpPr/>
          <p:nvPr/>
        </p:nvSpPr>
        <p:spPr>
          <a:xfrm>
            <a:off x="9094705" y="8602332"/>
            <a:ext cx="7961951" cy="0"/>
          </a:xfrm>
          <a:prstGeom prst="line">
            <a:avLst/>
          </a:prstGeom>
          <a:ln w="6667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14" name="AutoShape 14"/>
          <p:cNvSpPr/>
          <p:nvPr/>
        </p:nvSpPr>
        <p:spPr>
          <a:xfrm flipV="1">
            <a:off x="9647909" y="2513790"/>
            <a:ext cx="0" cy="6645980"/>
          </a:xfrm>
          <a:prstGeom prst="line">
            <a:avLst/>
          </a:prstGeom>
          <a:ln w="6667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15" name="AutoShape 15"/>
          <p:cNvSpPr/>
          <p:nvPr/>
        </p:nvSpPr>
        <p:spPr>
          <a:xfrm>
            <a:off x="9532949" y="5870118"/>
            <a:ext cx="7264697" cy="0"/>
          </a:xfrm>
          <a:prstGeom prst="line">
            <a:avLst/>
          </a:prstGeom>
          <a:ln w="66675" cap="rnd">
            <a:solidFill>
              <a:srgbClr val="F11F0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6" name="AutoShape 16"/>
          <p:cNvSpPr/>
          <p:nvPr/>
        </p:nvSpPr>
        <p:spPr>
          <a:xfrm>
            <a:off x="9515096" y="3245658"/>
            <a:ext cx="421269" cy="0"/>
          </a:xfrm>
          <a:prstGeom prst="line">
            <a:avLst/>
          </a:prstGeom>
          <a:ln w="666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17" name="Group 17"/>
          <p:cNvGrpSpPr/>
          <p:nvPr/>
        </p:nvGrpSpPr>
        <p:grpSpPr>
          <a:xfrm>
            <a:off x="9681247" y="3278996"/>
            <a:ext cx="6840595" cy="2557784"/>
            <a:chOff x="0" y="0"/>
            <a:chExt cx="1801638" cy="67365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01638" cy="673655"/>
            </a:xfrm>
            <a:custGeom>
              <a:avLst/>
              <a:gdLst/>
              <a:ahLst/>
              <a:cxnLst/>
              <a:rect l="l" t="t" r="r" b="b"/>
              <a:pathLst>
                <a:path w="1801638" h="673655">
                  <a:moveTo>
                    <a:pt x="0" y="0"/>
                  </a:moveTo>
                  <a:lnTo>
                    <a:pt x="1801638" y="0"/>
                  </a:lnTo>
                  <a:lnTo>
                    <a:pt x="1801638" y="673655"/>
                  </a:lnTo>
                  <a:lnTo>
                    <a:pt x="0" y="673655"/>
                  </a:lnTo>
                  <a:close/>
                </a:path>
              </a:pathLst>
            </a:custGeom>
            <a:solidFill>
              <a:srgbClr val="7ED957">
                <a:alpha val="43922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654896" y="3929653"/>
            <a:ext cx="1034044" cy="1034044"/>
          </a:xfrm>
          <a:custGeom>
            <a:avLst/>
            <a:gdLst/>
            <a:ahLst/>
            <a:cxnLst/>
            <a:rect l="l" t="t" r="r" b="b"/>
            <a:pathLst>
              <a:path w="1034044" h="1034044">
                <a:moveTo>
                  <a:pt x="0" y="0"/>
                </a:moveTo>
                <a:lnTo>
                  <a:pt x="1034043" y="0"/>
                </a:lnTo>
                <a:lnTo>
                  <a:pt x="1034043" y="1034044"/>
                </a:lnTo>
                <a:lnTo>
                  <a:pt x="0" y="10340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10179641" y="7123424"/>
            <a:ext cx="950509" cy="950509"/>
          </a:xfrm>
          <a:custGeom>
            <a:avLst/>
            <a:gdLst/>
            <a:ahLst/>
            <a:cxnLst/>
            <a:rect l="l" t="t" r="r" b="b"/>
            <a:pathLst>
              <a:path w="950509" h="950509">
                <a:moveTo>
                  <a:pt x="0" y="0"/>
                </a:moveTo>
                <a:lnTo>
                  <a:pt x="950509" y="0"/>
                </a:lnTo>
                <a:lnTo>
                  <a:pt x="950509" y="950509"/>
                </a:lnTo>
                <a:lnTo>
                  <a:pt x="0" y="95050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>
            <a:off x="11927513" y="6151105"/>
            <a:ext cx="1292864" cy="972319"/>
          </a:xfrm>
          <a:custGeom>
            <a:avLst/>
            <a:gdLst/>
            <a:ahLst/>
            <a:cxnLst/>
            <a:rect l="l" t="t" r="r" b="b"/>
            <a:pathLst>
              <a:path w="1292864" h="972319">
                <a:moveTo>
                  <a:pt x="0" y="0"/>
                </a:moveTo>
                <a:lnTo>
                  <a:pt x="1292863" y="0"/>
                </a:lnTo>
                <a:lnTo>
                  <a:pt x="1292863" y="972319"/>
                </a:lnTo>
                <a:lnTo>
                  <a:pt x="0" y="97231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4026" t="-28322" r="-15780" b="-1401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23"/>
          <p:cNvSpPr/>
          <p:nvPr/>
        </p:nvSpPr>
        <p:spPr>
          <a:xfrm>
            <a:off x="12064001" y="4346533"/>
            <a:ext cx="1002821" cy="1239598"/>
          </a:xfrm>
          <a:custGeom>
            <a:avLst/>
            <a:gdLst/>
            <a:ahLst/>
            <a:cxnLst/>
            <a:rect l="l" t="t" r="r" b="b"/>
            <a:pathLst>
              <a:path w="1002821" h="1239598">
                <a:moveTo>
                  <a:pt x="0" y="0"/>
                </a:moveTo>
                <a:lnTo>
                  <a:pt x="1002821" y="0"/>
                </a:lnTo>
                <a:lnTo>
                  <a:pt x="1002821" y="1239597"/>
                </a:lnTo>
                <a:lnTo>
                  <a:pt x="0" y="123959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28529" t="-16211" r="-30384" b="-1234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24"/>
          <p:cNvSpPr/>
          <p:nvPr/>
        </p:nvSpPr>
        <p:spPr>
          <a:xfrm>
            <a:off x="14943262" y="4010467"/>
            <a:ext cx="949866" cy="872415"/>
          </a:xfrm>
          <a:custGeom>
            <a:avLst/>
            <a:gdLst/>
            <a:ahLst/>
            <a:cxnLst/>
            <a:rect l="l" t="t" r="r" b="b"/>
            <a:pathLst>
              <a:path w="949866" h="872415">
                <a:moveTo>
                  <a:pt x="0" y="0"/>
                </a:moveTo>
                <a:lnTo>
                  <a:pt x="949866" y="0"/>
                </a:lnTo>
                <a:lnTo>
                  <a:pt x="949866" y="872415"/>
                </a:lnTo>
                <a:lnTo>
                  <a:pt x="0" y="87241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Freeform 25"/>
          <p:cNvSpPr/>
          <p:nvPr/>
        </p:nvSpPr>
        <p:spPr>
          <a:xfrm>
            <a:off x="13309161" y="3685473"/>
            <a:ext cx="1148326" cy="1120331"/>
          </a:xfrm>
          <a:custGeom>
            <a:avLst/>
            <a:gdLst/>
            <a:ahLst/>
            <a:cxnLst/>
            <a:rect l="l" t="t" r="r" b="b"/>
            <a:pathLst>
              <a:path w="1148326" h="1120331">
                <a:moveTo>
                  <a:pt x="0" y="0"/>
                </a:moveTo>
                <a:lnTo>
                  <a:pt x="1148326" y="0"/>
                </a:lnTo>
                <a:lnTo>
                  <a:pt x="1148326" y="1120331"/>
                </a:lnTo>
                <a:lnTo>
                  <a:pt x="0" y="112033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19886" r="-10369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6" name="Freeform 26"/>
          <p:cNvSpPr/>
          <p:nvPr/>
        </p:nvSpPr>
        <p:spPr>
          <a:xfrm>
            <a:off x="14457487" y="6404015"/>
            <a:ext cx="1236396" cy="1424250"/>
          </a:xfrm>
          <a:custGeom>
            <a:avLst/>
            <a:gdLst/>
            <a:ahLst/>
            <a:cxnLst/>
            <a:rect l="l" t="t" r="r" b="b"/>
            <a:pathLst>
              <a:path w="1236396" h="1424250">
                <a:moveTo>
                  <a:pt x="0" y="0"/>
                </a:moveTo>
                <a:lnTo>
                  <a:pt x="1236396" y="0"/>
                </a:lnTo>
                <a:lnTo>
                  <a:pt x="1236396" y="1424249"/>
                </a:lnTo>
                <a:lnTo>
                  <a:pt x="0" y="142424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8116" r="-707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7" name="Freeform 27"/>
          <p:cNvSpPr/>
          <p:nvPr/>
        </p:nvSpPr>
        <p:spPr>
          <a:xfrm>
            <a:off x="15712226" y="7439657"/>
            <a:ext cx="1344429" cy="896986"/>
          </a:xfrm>
          <a:custGeom>
            <a:avLst/>
            <a:gdLst/>
            <a:ahLst/>
            <a:cxnLst/>
            <a:rect l="l" t="t" r="r" b="b"/>
            <a:pathLst>
              <a:path w="1344429" h="896986">
                <a:moveTo>
                  <a:pt x="0" y="0"/>
                </a:moveTo>
                <a:lnTo>
                  <a:pt x="1344429" y="0"/>
                </a:lnTo>
                <a:lnTo>
                  <a:pt x="1344429" y="896986"/>
                </a:lnTo>
                <a:lnTo>
                  <a:pt x="0" y="89698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8" name="Freeform 28"/>
          <p:cNvSpPr/>
          <p:nvPr/>
        </p:nvSpPr>
        <p:spPr>
          <a:xfrm>
            <a:off x="13518711" y="6432590"/>
            <a:ext cx="1288154" cy="1288154"/>
          </a:xfrm>
          <a:custGeom>
            <a:avLst/>
            <a:gdLst/>
            <a:ahLst/>
            <a:cxnLst/>
            <a:rect l="l" t="t" r="r" b="b"/>
            <a:pathLst>
              <a:path w="1288154" h="1288154">
                <a:moveTo>
                  <a:pt x="0" y="0"/>
                </a:moveTo>
                <a:lnTo>
                  <a:pt x="1288154" y="0"/>
                </a:lnTo>
                <a:lnTo>
                  <a:pt x="1288154" y="1288154"/>
                </a:lnTo>
                <a:lnTo>
                  <a:pt x="0" y="128815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9" name="Freeform 29"/>
          <p:cNvSpPr/>
          <p:nvPr/>
        </p:nvSpPr>
        <p:spPr>
          <a:xfrm>
            <a:off x="10509648" y="6015785"/>
            <a:ext cx="1179292" cy="1179292"/>
          </a:xfrm>
          <a:custGeom>
            <a:avLst/>
            <a:gdLst/>
            <a:ahLst/>
            <a:cxnLst/>
            <a:rect l="l" t="t" r="r" b="b"/>
            <a:pathLst>
              <a:path w="1179292" h="1179292">
                <a:moveTo>
                  <a:pt x="0" y="0"/>
                </a:moveTo>
                <a:lnTo>
                  <a:pt x="1179291" y="0"/>
                </a:lnTo>
                <a:lnTo>
                  <a:pt x="1179291" y="1179292"/>
                </a:lnTo>
                <a:lnTo>
                  <a:pt x="0" y="117929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0" name="Freeform 30"/>
          <p:cNvSpPr/>
          <p:nvPr/>
        </p:nvSpPr>
        <p:spPr>
          <a:xfrm>
            <a:off x="12458499" y="7048092"/>
            <a:ext cx="850662" cy="1248192"/>
          </a:xfrm>
          <a:custGeom>
            <a:avLst/>
            <a:gdLst/>
            <a:ahLst/>
            <a:cxnLst/>
            <a:rect l="l" t="t" r="r" b="b"/>
            <a:pathLst>
              <a:path w="850662" h="1248192">
                <a:moveTo>
                  <a:pt x="0" y="0"/>
                </a:moveTo>
                <a:lnTo>
                  <a:pt x="850662" y="0"/>
                </a:lnTo>
                <a:lnTo>
                  <a:pt x="850662" y="1248192"/>
                </a:lnTo>
                <a:lnTo>
                  <a:pt x="0" y="124819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27129" r="-19602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1" name="Group 31"/>
          <p:cNvGrpSpPr/>
          <p:nvPr/>
        </p:nvGrpSpPr>
        <p:grpSpPr>
          <a:xfrm rot="-5400000">
            <a:off x="11545729" y="6326505"/>
            <a:ext cx="2294572" cy="1832610"/>
            <a:chOff x="-52070" y="-59690"/>
            <a:chExt cx="3059430" cy="244348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954020" cy="2331720"/>
            </a:xfrm>
            <a:custGeom>
              <a:avLst/>
              <a:gdLst/>
              <a:ahLst/>
              <a:cxnLst/>
              <a:rect l="l" t="t" r="r" b="b"/>
              <a:pathLst>
                <a:path w="2954020" h="2331720">
                  <a:moveTo>
                    <a:pt x="1477010" y="0"/>
                  </a:moveTo>
                  <a:cubicBezTo>
                    <a:pt x="661670" y="0"/>
                    <a:pt x="0" y="521970"/>
                    <a:pt x="0" y="1165860"/>
                  </a:cubicBezTo>
                  <a:cubicBezTo>
                    <a:pt x="0" y="1809750"/>
                    <a:pt x="661670" y="2331720"/>
                    <a:pt x="1477010" y="2331720"/>
                  </a:cubicBezTo>
                  <a:cubicBezTo>
                    <a:pt x="2293620" y="2331720"/>
                    <a:pt x="2954020" y="1809750"/>
                    <a:pt x="2954020" y="1165860"/>
                  </a:cubicBezTo>
                  <a:cubicBezTo>
                    <a:pt x="2954020" y="521970"/>
                    <a:pt x="2293620" y="0"/>
                    <a:pt x="147701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-54610" y="-67310"/>
              <a:ext cx="3061970" cy="2454910"/>
            </a:xfrm>
            <a:custGeom>
              <a:avLst/>
              <a:gdLst/>
              <a:ahLst/>
              <a:cxnLst/>
              <a:rect l="l" t="t" r="r" b="b"/>
              <a:pathLst>
                <a:path w="3061970" h="2454910">
                  <a:moveTo>
                    <a:pt x="1535430" y="124460"/>
                  </a:moveTo>
                  <a:cubicBezTo>
                    <a:pt x="1104900" y="176530"/>
                    <a:pt x="1029970" y="196850"/>
                    <a:pt x="952500" y="223520"/>
                  </a:cubicBezTo>
                  <a:cubicBezTo>
                    <a:pt x="875030" y="250190"/>
                    <a:pt x="801370" y="283210"/>
                    <a:pt x="730250" y="321310"/>
                  </a:cubicBezTo>
                  <a:cubicBezTo>
                    <a:pt x="659130" y="359410"/>
                    <a:pt x="590550" y="403860"/>
                    <a:pt x="528320" y="453390"/>
                  </a:cubicBezTo>
                  <a:cubicBezTo>
                    <a:pt x="466090" y="502920"/>
                    <a:pt x="406400" y="558800"/>
                    <a:pt x="354330" y="619760"/>
                  </a:cubicBezTo>
                  <a:cubicBezTo>
                    <a:pt x="303530" y="679450"/>
                    <a:pt x="256540" y="745490"/>
                    <a:pt x="220980" y="815340"/>
                  </a:cubicBezTo>
                  <a:cubicBezTo>
                    <a:pt x="185420" y="885190"/>
                    <a:pt x="156210" y="961390"/>
                    <a:pt x="138430" y="1036320"/>
                  </a:cubicBezTo>
                  <a:cubicBezTo>
                    <a:pt x="121920" y="1112520"/>
                    <a:pt x="114300" y="1192530"/>
                    <a:pt x="116840" y="1270000"/>
                  </a:cubicBezTo>
                  <a:cubicBezTo>
                    <a:pt x="120650" y="1347470"/>
                    <a:pt x="138430" y="1433830"/>
                    <a:pt x="158750" y="1501140"/>
                  </a:cubicBezTo>
                  <a:cubicBezTo>
                    <a:pt x="175260" y="1555750"/>
                    <a:pt x="195580" y="1600200"/>
                    <a:pt x="218440" y="1645920"/>
                  </a:cubicBezTo>
                  <a:cubicBezTo>
                    <a:pt x="242570" y="1692910"/>
                    <a:pt x="271780" y="1738630"/>
                    <a:pt x="302260" y="1780540"/>
                  </a:cubicBezTo>
                  <a:cubicBezTo>
                    <a:pt x="332740" y="1823720"/>
                    <a:pt x="368300" y="1864360"/>
                    <a:pt x="405130" y="1902460"/>
                  </a:cubicBezTo>
                  <a:cubicBezTo>
                    <a:pt x="441960" y="1940560"/>
                    <a:pt x="473710" y="1971040"/>
                    <a:pt x="523240" y="2009140"/>
                  </a:cubicBezTo>
                  <a:cubicBezTo>
                    <a:pt x="594360" y="2062480"/>
                    <a:pt x="699770" y="2132330"/>
                    <a:pt x="796290" y="2178050"/>
                  </a:cubicBezTo>
                  <a:cubicBezTo>
                    <a:pt x="892810" y="2225040"/>
                    <a:pt x="996950" y="2260600"/>
                    <a:pt x="1099820" y="2287270"/>
                  </a:cubicBezTo>
                  <a:cubicBezTo>
                    <a:pt x="1203960" y="2313940"/>
                    <a:pt x="1320800" y="2329180"/>
                    <a:pt x="1421130" y="2335530"/>
                  </a:cubicBezTo>
                  <a:cubicBezTo>
                    <a:pt x="1507490" y="2341880"/>
                    <a:pt x="1591310" y="2339340"/>
                    <a:pt x="1664970" y="2334260"/>
                  </a:cubicBezTo>
                  <a:cubicBezTo>
                    <a:pt x="1723390" y="2330450"/>
                    <a:pt x="1764030" y="2327910"/>
                    <a:pt x="1826260" y="2315210"/>
                  </a:cubicBezTo>
                  <a:cubicBezTo>
                    <a:pt x="1913890" y="2298700"/>
                    <a:pt x="2044700" y="2266950"/>
                    <a:pt x="2138680" y="2232660"/>
                  </a:cubicBezTo>
                  <a:cubicBezTo>
                    <a:pt x="2219960" y="2203450"/>
                    <a:pt x="2288540" y="2170430"/>
                    <a:pt x="2358390" y="2131060"/>
                  </a:cubicBezTo>
                  <a:cubicBezTo>
                    <a:pt x="2428240" y="2091690"/>
                    <a:pt x="2496820" y="2045970"/>
                    <a:pt x="2557780" y="1995170"/>
                  </a:cubicBezTo>
                  <a:cubicBezTo>
                    <a:pt x="2618740" y="1944370"/>
                    <a:pt x="2680970" y="1880870"/>
                    <a:pt x="2726690" y="1824990"/>
                  </a:cubicBezTo>
                  <a:cubicBezTo>
                    <a:pt x="2764790" y="1780540"/>
                    <a:pt x="2790190" y="1746250"/>
                    <a:pt x="2818130" y="1695450"/>
                  </a:cubicBezTo>
                  <a:cubicBezTo>
                    <a:pt x="2852420" y="1633220"/>
                    <a:pt x="2890520" y="1545590"/>
                    <a:pt x="2912110" y="1478280"/>
                  </a:cubicBezTo>
                  <a:cubicBezTo>
                    <a:pt x="2928620" y="1423670"/>
                    <a:pt x="2936240" y="1376680"/>
                    <a:pt x="2942590" y="1324610"/>
                  </a:cubicBezTo>
                  <a:cubicBezTo>
                    <a:pt x="2947670" y="1272540"/>
                    <a:pt x="2947670" y="1220470"/>
                    <a:pt x="2943860" y="1168400"/>
                  </a:cubicBezTo>
                  <a:cubicBezTo>
                    <a:pt x="2940050" y="1116330"/>
                    <a:pt x="2931160" y="1064260"/>
                    <a:pt x="2918460" y="1013460"/>
                  </a:cubicBezTo>
                  <a:cubicBezTo>
                    <a:pt x="2905760" y="962660"/>
                    <a:pt x="2890520" y="916940"/>
                    <a:pt x="2866390" y="866140"/>
                  </a:cubicBezTo>
                  <a:cubicBezTo>
                    <a:pt x="2835910" y="802640"/>
                    <a:pt x="2786380" y="720090"/>
                    <a:pt x="2744470" y="662940"/>
                  </a:cubicBezTo>
                  <a:cubicBezTo>
                    <a:pt x="2710180" y="615950"/>
                    <a:pt x="2680970" y="584200"/>
                    <a:pt x="2639060" y="544830"/>
                  </a:cubicBezTo>
                  <a:cubicBezTo>
                    <a:pt x="2586990" y="495300"/>
                    <a:pt x="2518410" y="438150"/>
                    <a:pt x="2452370" y="393700"/>
                  </a:cubicBezTo>
                  <a:cubicBezTo>
                    <a:pt x="2386330" y="347980"/>
                    <a:pt x="2313940" y="309880"/>
                    <a:pt x="2241550" y="275590"/>
                  </a:cubicBezTo>
                  <a:cubicBezTo>
                    <a:pt x="2167890" y="242570"/>
                    <a:pt x="2091690" y="214630"/>
                    <a:pt x="2014220" y="193040"/>
                  </a:cubicBezTo>
                  <a:cubicBezTo>
                    <a:pt x="1935480" y="170180"/>
                    <a:pt x="1855470" y="154940"/>
                    <a:pt x="1775460" y="143510"/>
                  </a:cubicBezTo>
                  <a:cubicBezTo>
                    <a:pt x="1695450" y="130810"/>
                    <a:pt x="1576070" y="142240"/>
                    <a:pt x="1534160" y="120650"/>
                  </a:cubicBezTo>
                  <a:cubicBezTo>
                    <a:pt x="1513840" y="109220"/>
                    <a:pt x="1503680" y="92710"/>
                    <a:pt x="1499870" y="78740"/>
                  </a:cubicBezTo>
                  <a:cubicBezTo>
                    <a:pt x="1496060" y="67310"/>
                    <a:pt x="1499870" y="53340"/>
                    <a:pt x="1504950" y="43180"/>
                  </a:cubicBezTo>
                  <a:cubicBezTo>
                    <a:pt x="1510030" y="31750"/>
                    <a:pt x="1518920" y="21590"/>
                    <a:pt x="1530350" y="16510"/>
                  </a:cubicBezTo>
                  <a:cubicBezTo>
                    <a:pt x="1544320" y="11430"/>
                    <a:pt x="1569720" y="10160"/>
                    <a:pt x="1583690" y="17780"/>
                  </a:cubicBezTo>
                  <a:cubicBezTo>
                    <a:pt x="1597660" y="25400"/>
                    <a:pt x="1610360" y="46990"/>
                    <a:pt x="1612900" y="62230"/>
                  </a:cubicBezTo>
                  <a:cubicBezTo>
                    <a:pt x="1615440" y="73660"/>
                    <a:pt x="1610360" y="87630"/>
                    <a:pt x="1604010" y="97790"/>
                  </a:cubicBezTo>
                  <a:cubicBezTo>
                    <a:pt x="1598930" y="107950"/>
                    <a:pt x="1588770" y="116840"/>
                    <a:pt x="1576070" y="120650"/>
                  </a:cubicBezTo>
                  <a:cubicBezTo>
                    <a:pt x="1562100" y="124460"/>
                    <a:pt x="1536700" y="121920"/>
                    <a:pt x="1522730" y="114300"/>
                  </a:cubicBezTo>
                  <a:cubicBezTo>
                    <a:pt x="1512570" y="107950"/>
                    <a:pt x="1504950" y="96520"/>
                    <a:pt x="1501140" y="85090"/>
                  </a:cubicBezTo>
                  <a:cubicBezTo>
                    <a:pt x="1498600" y="73660"/>
                    <a:pt x="1498600" y="59690"/>
                    <a:pt x="1502410" y="48260"/>
                  </a:cubicBezTo>
                  <a:cubicBezTo>
                    <a:pt x="1506220" y="38100"/>
                    <a:pt x="1515110" y="26670"/>
                    <a:pt x="1525270" y="20320"/>
                  </a:cubicBezTo>
                  <a:cubicBezTo>
                    <a:pt x="1534160" y="13970"/>
                    <a:pt x="1543050" y="11430"/>
                    <a:pt x="1559560" y="10160"/>
                  </a:cubicBezTo>
                  <a:cubicBezTo>
                    <a:pt x="1604010" y="6350"/>
                    <a:pt x="1714500" y="19050"/>
                    <a:pt x="1793240" y="30480"/>
                  </a:cubicBezTo>
                  <a:cubicBezTo>
                    <a:pt x="1877060" y="43180"/>
                    <a:pt x="1959610" y="57150"/>
                    <a:pt x="2047240" y="83820"/>
                  </a:cubicBezTo>
                  <a:cubicBezTo>
                    <a:pt x="2150110" y="114300"/>
                    <a:pt x="2274570" y="162560"/>
                    <a:pt x="2369820" y="210820"/>
                  </a:cubicBezTo>
                  <a:cubicBezTo>
                    <a:pt x="2452370" y="254000"/>
                    <a:pt x="2527300" y="304800"/>
                    <a:pt x="2589530" y="350520"/>
                  </a:cubicBezTo>
                  <a:cubicBezTo>
                    <a:pt x="2640330" y="388620"/>
                    <a:pt x="2679700" y="424180"/>
                    <a:pt x="2721610" y="466090"/>
                  </a:cubicBezTo>
                  <a:cubicBezTo>
                    <a:pt x="2763520" y="506730"/>
                    <a:pt x="2801620" y="549910"/>
                    <a:pt x="2837180" y="596900"/>
                  </a:cubicBezTo>
                  <a:cubicBezTo>
                    <a:pt x="2872740" y="643890"/>
                    <a:pt x="2905760" y="693420"/>
                    <a:pt x="2933700" y="744220"/>
                  </a:cubicBezTo>
                  <a:cubicBezTo>
                    <a:pt x="2961640" y="796290"/>
                    <a:pt x="2985770" y="849630"/>
                    <a:pt x="3004820" y="905510"/>
                  </a:cubicBezTo>
                  <a:cubicBezTo>
                    <a:pt x="3023870" y="961390"/>
                    <a:pt x="3039110" y="1018540"/>
                    <a:pt x="3048000" y="1076960"/>
                  </a:cubicBezTo>
                  <a:cubicBezTo>
                    <a:pt x="3058160" y="1135380"/>
                    <a:pt x="3061970" y="1195070"/>
                    <a:pt x="3060700" y="1253490"/>
                  </a:cubicBezTo>
                  <a:cubicBezTo>
                    <a:pt x="3059430" y="1311910"/>
                    <a:pt x="3053080" y="1371600"/>
                    <a:pt x="3041650" y="1430020"/>
                  </a:cubicBezTo>
                  <a:cubicBezTo>
                    <a:pt x="3030220" y="1487170"/>
                    <a:pt x="3012440" y="1544320"/>
                    <a:pt x="2990850" y="1598930"/>
                  </a:cubicBezTo>
                  <a:cubicBezTo>
                    <a:pt x="2970530" y="1653540"/>
                    <a:pt x="2943860" y="1706880"/>
                    <a:pt x="2913380" y="1757680"/>
                  </a:cubicBezTo>
                  <a:cubicBezTo>
                    <a:pt x="2884170" y="1807210"/>
                    <a:pt x="2849880" y="1855470"/>
                    <a:pt x="2813050" y="1901190"/>
                  </a:cubicBezTo>
                  <a:cubicBezTo>
                    <a:pt x="2776220" y="1945640"/>
                    <a:pt x="2740660" y="1985010"/>
                    <a:pt x="2693670" y="2028190"/>
                  </a:cubicBezTo>
                  <a:cubicBezTo>
                    <a:pt x="2635250" y="2080260"/>
                    <a:pt x="2551430" y="2145030"/>
                    <a:pt x="2486660" y="2186940"/>
                  </a:cubicBezTo>
                  <a:cubicBezTo>
                    <a:pt x="2433320" y="2222500"/>
                    <a:pt x="2392680" y="2245360"/>
                    <a:pt x="2335530" y="2272030"/>
                  </a:cubicBezTo>
                  <a:cubicBezTo>
                    <a:pt x="2264410" y="2306320"/>
                    <a:pt x="2167890" y="2344420"/>
                    <a:pt x="2094230" y="2368550"/>
                  </a:cubicBezTo>
                  <a:cubicBezTo>
                    <a:pt x="2033270" y="2388870"/>
                    <a:pt x="1988820" y="2400300"/>
                    <a:pt x="1926590" y="2413000"/>
                  </a:cubicBezTo>
                  <a:cubicBezTo>
                    <a:pt x="1850390" y="2428240"/>
                    <a:pt x="1761490" y="2443480"/>
                    <a:pt x="1670050" y="2448560"/>
                  </a:cubicBezTo>
                  <a:cubicBezTo>
                    <a:pt x="1563370" y="2454910"/>
                    <a:pt x="1431290" y="2452370"/>
                    <a:pt x="1324610" y="2442210"/>
                  </a:cubicBezTo>
                  <a:cubicBezTo>
                    <a:pt x="1233170" y="2433320"/>
                    <a:pt x="1159510" y="2420620"/>
                    <a:pt x="1069340" y="2397760"/>
                  </a:cubicBezTo>
                  <a:cubicBezTo>
                    <a:pt x="966470" y="2369820"/>
                    <a:pt x="840740" y="2325370"/>
                    <a:pt x="744220" y="2279650"/>
                  </a:cubicBezTo>
                  <a:cubicBezTo>
                    <a:pt x="660400" y="2240280"/>
                    <a:pt x="589280" y="2198370"/>
                    <a:pt x="519430" y="2148840"/>
                  </a:cubicBezTo>
                  <a:cubicBezTo>
                    <a:pt x="448310" y="2098040"/>
                    <a:pt x="379730" y="2040890"/>
                    <a:pt x="320040" y="1978660"/>
                  </a:cubicBezTo>
                  <a:cubicBezTo>
                    <a:pt x="260350" y="1915160"/>
                    <a:pt x="203200" y="1845310"/>
                    <a:pt x="158750" y="1771650"/>
                  </a:cubicBezTo>
                  <a:cubicBezTo>
                    <a:pt x="113030" y="1696720"/>
                    <a:pt x="73660" y="1614170"/>
                    <a:pt x="48260" y="1531620"/>
                  </a:cubicBezTo>
                  <a:cubicBezTo>
                    <a:pt x="22860" y="1447800"/>
                    <a:pt x="6350" y="1357630"/>
                    <a:pt x="2540" y="1270000"/>
                  </a:cubicBezTo>
                  <a:cubicBezTo>
                    <a:pt x="0" y="1182370"/>
                    <a:pt x="8890" y="1090930"/>
                    <a:pt x="29210" y="1005840"/>
                  </a:cubicBezTo>
                  <a:cubicBezTo>
                    <a:pt x="48260" y="920750"/>
                    <a:pt x="81280" y="835660"/>
                    <a:pt x="121920" y="758190"/>
                  </a:cubicBezTo>
                  <a:cubicBezTo>
                    <a:pt x="162560" y="681990"/>
                    <a:pt x="213360" y="608330"/>
                    <a:pt x="270510" y="542290"/>
                  </a:cubicBezTo>
                  <a:cubicBezTo>
                    <a:pt x="326390" y="476250"/>
                    <a:pt x="400050" y="411480"/>
                    <a:pt x="459740" y="361950"/>
                  </a:cubicBezTo>
                  <a:cubicBezTo>
                    <a:pt x="509270" y="321310"/>
                    <a:pt x="553720" y="293370"/>
                    <a:pt x="603250" y="262890"/>
                  </a:cubicBezTo>
                  <a:cubicBezTo>
                    <a:pt x="652780" y="232410"/>
                    <a:pt x="694690" y="208280"/>
                    <a:pt x="755650" y="180340"/>
                  </a:cubicBezTo>
                  <a:cubicBezTo>
                    <a:pt x="844550" y="142240"/>
                    <a:pt x="990600" y="90170"/>
                    <a:pt x="1085850" y="66040"/>
                  </a:cubicBezTo>
                  <a:cubicBezTo>
                    <a:pt x="1156970" y="46990"/>
                    <a:pt x="1203960" y="40640"/>
                    <a:pt x="1272540" y="31750"/>
                  </a:cubicBezTo>
                  <a:cubicBezTo>
                    <a:pt x="1353820" y="21590"/>
                    <a:pt x="1494790" y="0"/>
                    <a:pt x="1541780" y="11430"/>
                  </a:cubicBezTo>
                  <a:cubicBezTo>
                    <a:pt x="1559560" y="15240"/>
                    <a:pt x="1568450" y="21590"/>
                    <a:pt x="1576070" y="31750"/>
                  </a:cubicBezTo>
                  <a:cubicBezTo>
                    <a:pt x="1583690" y="41910"/>
                    <a:pt x="1588770" y="57150"/>
                    <a:pt x="1588770" y="69850"/>
                  </a:cubicBezTo>
                  <a:cubicBezTo>
                    <a:pt x="1587500" y="82550"/>
                    <a:pt x="1581150" y="99060"/>
                    <a:pt x="1572260" y="107950"/>
                  </a:cubicBezTo>
                  <a:cubicBezTo>
                    <a:pt x="1563370" y="116840"/>
                    <a:pt x="1535430" y="124460"/>
                    <a:pt x="1535430" y="124460"/>
                  </a:cubicBezTo>
                </a:path>
              </a:pathLst>
            </a:custGeom>
            <a:solidFill>
              <a:srgbClr val="90278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276860" y="237490"/>
              <a:ext cx="2400300" cy="18757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2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3600000">
            <a:off x="9697879" y="6346031"/>
            <a:ext cx="2349817" cy="1574482"/>
            <a:chOff x="-52070" y="-59690"/>
            <a:chExt cx="3133090" cy="209931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030220" cy="1983740"/>
            </a:xfrm>
            <a:custGeom>
              <a:avLst/>
              <a:gdLst/>
              <a:ahLst/>
              <a:cxnLst/>
              <a:rect l="l" t="t" r="r" b="b"/>
              <a:pathLst>
                <a:path w="3030220" h="1983740">
                  <a:moveTo>
                    <a:pt x="1515110" y="0"/>
                  </a:moveTo>
                  <a:cubicBezTo>
                    <a:pt x="678180" y="0"/>
                    <a:pt x="0" y="444500"/>
                    <a:pt x="0" y="991870"/>
                  </a:cubicBezTo>
                  <a:cubicBezTo>
                    <a:pt x="0" y="1539240"/>
                    <a:pt x="678180" y="1983740"/>
                    <a:pt x="1515110" y="1983740"/>
                  </a:cubicBezTo>
                  <a:cubicBezTo>
                    <a:pt x="2352040" y="1983740"/>
                    <a:pt x="3030220" y="1539240"/>
                    <a:pt x="3030220" y="991870"/>
                  </a:cubicBezTo>
                  <a:cubicBezTo>
                    <a:pt x="3030220" y="444500"/>
                    <a:pt x="2352040" y="0"/>
                    <a:pt x="151511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-53340" y="-69850"/>
              <a:ext cx="3135630" cy="2113280"/>
            </a:xfrm>
            <a:custGeom>
              <a:avLst/>
              <a:gdLst/>
              <a:ahLst/>
              <a:cxnLst/>
              <a:rect l="l" t="t" r="r" b="b"/>
              <a:pathLst>
                <a:path w="3135630" h="2113280">
                  <a:moveTo>
                    <a:pt x="1570990" y="127000"/>
                  </a:moveTo>
                  <a:cubicBezTo>
                    <a:pt x="1156970" y="165100"/>
                    <a:pt x="1089660" y="177800"/>
                    <a:pt x="1007110" y="201930"/>
                  </a:cubicBezTo>
                  <a:cubicBezTo>
                    <a:pt x="914400" y="227330"/>
                    <a:pt x="802640" y="267970"/>
                    <a:pt x="715010" y="307340"/>
                  </a:cubicBezTo>
                  <a:cubicBezTo>
                    <a:pt x="640080" y="341630"/>
                    <a:pt x="571500" y="383540"/>
                    <a:pt x="514350" y="421640"/>
                  </a:cubicBezTo>
                  <a:cubicBezTo>
                    <a:pt x="467360" y="452120"/>
                    <a:pt x="430530" y="481330"/>
                    <a:pt x="393700" y="514350"/>
                  </a:cubicBezTo>
                  <a:cubicBezTo>
                    <a:pt x="355600" y="548640"/>
                    <a:pt x="318770" y="584200"/>
                    <a:pt x="287020" y="623570"/>
                  </a:cubicBezTo>
                  <a:cubicBezTo>
                    <a:pt x="255270" y="661670"/>
                    <a:pt x="226060" y="702310"/>
                    <a:pt x="201930" y="745490"/>
                  </a:cubicBezTo>
                  <a:cubicBezTo>
                    <a:pt x="177800" y="788670"/>
                    <a:pt x="157480" y="834390"/>
                    <a:pt x="143510" y="881380"/>
                  </a:cubicBezTo>
                  <a:cubicBezTo>
                    <a:pt x="129540" y="927100"/>
                    <a:pt x="120650" y="976630"/>
                    <a:pt x="118110" y="1024890"/>
                  </a:cubicBezTo>
                  <a:cubicBezTo>
                    <a:pt x="114300" y="1071880"/>
                    <a:pt x="118110" y="1121410"/>
                    <a:pt x="125730" y="1168400"/>
                  </a:cubicBezTo>
                  <a:cubicBezTo>
                    <a:pt x="134620" y="1216660"/>
                    <a:pt x="149860" y="1263650"/>
                    <a:pt x="168910" y="1308100"/>
                  </a:cubicBezTo>
                  <a:cubicBezTo>
                    <a:pt x="187960" y="1352550"/>
                    <a:pt x="212090" y="1395730"/>
                    <a:pt x="240030" y="1436370"/>
                  </a:cubicBezTo>
                  <a:cubicBezTo>
                    <a:pt x="267970" y="1478280"/>
                    <a:pt x="299720" y="1516380"/>
                    <a:pt x="335280" y="1551940"/>
                  </a:cubicBezTo>
                  <a:cubicBezTo>
                    <a:pt x="369570" y="1588770"/>
                    <a:pt x="407670" y="1621790"/>
                    <a:pt x="447040" y="1653540"/>
                  </a:cubicBezTo>
                  <a:cubicBezTo>
                    <a:pt x="487680" y="1684020"/>
                    <a:pt x="529590" y="1713230"/>
                    <a:pt x="572770" y="1739900"/>
                  </a:cubicBezTo>
                  <a:cubicBezTo>
                    <a:pt x="617220" y="1766570"/>
                    <a:pt x="657860" y="1789430"/>
                    <a:pt x="708660" y="1812290"/>
                  </a:cubicBezTo>
                  <a:cubicBezTo>
                    <a:pt x="772160" y="1841500"/>
                    <a:pt x="845820" y="1873250"/>
                    <a:pt x="924560" y="1897380"/>
                  </a:cubicBezTo>
                  <a:cubicBezTo>
                    <a:pt x="1016000" y="1926590"/>
                    <a:pt x="1120140" y="1951990"/>
                    <a:pt x="1228090" y="1968500"/>
                  </a:cubicBezTo>
                  <a:cubicBezTo>
                    <a:pt x="1348740" y="1986280"/>
                    <a:pt x="1487170" y="1996440"/>
                    <a:pt x="1616710" y="1993900"/>
                  </a:cubicBezTo>
                  <a:cubicBezTo>
                    <a:pt x="1746250" y="1991360"/>
                    <a:pt x="1884680" y="1974850"/>
                    <a:pt x="2004060" y="1951990"/>
                  </a:cubicBezTo>
                  <a:cubicBezTo>
                    <a:pt x="2112010" y="1930400"/>
                    <a:pt x="2213610" y="1899920"/>
                    <a:pt x="2303780" y="1865630"/>
                  </a:cubicBezTo>
                  <a:cubicBezTo>
                    <a:pt x="2381250" y="1837690"/>
                    <a:pt x="2447290" y="1805940"/>
                    <a:pt x="2514600" y="1769110"/>
                  </a:cubicBezTo>
                  <a:cubicBezTo>
                    <a:pt x="2580640" y="1731010"/>
                    <a:pt x="2646680" y="1689100"/>
                    <a:pt x="2705100" y="1640840"/>
                  </a:cubicBezTo>
                  <a:cubicBezTo>
                    <a:pt x="2763520" y="1592580"/>
                    <a:pt x="2823210" y="1532890"/>
                    <a:pt x="2866390" y="1480820"/>
                  </a:cubicBezTo>
                  <a:cubicBezTo>
                    <a:pt x="2900680" y="1437640"/>
                    <a:pt x="2924810" y="1398270"/>
                    <a:pt x="2946400" y="1355090"/>
                  </a:cubicBezTo>
                  <a:cubicBezTo>
                    <a:pt x="2969260" y="1311910"/>
                    <a:pt x="2988310" y="1264920"/>
                    <a:pt x="2999740" y="1217930"/>
                  </a:cubicBezTo>
                  <a:cubicBezTo>
                    <a:pt x="3012440" y="1170940"/>
                    <a:pt x="3018790" y="1122680"/>
                    <a:pt x="3020060" y="1074420"/>
                  </a:cubicBezTo>
                  <a:cubicBezTo>
                    <a:pt x="3021330" y="1026160"/>
                    <a:pt x="3016250" y="976630"/>
                    <a:pt x="3006090" y="929640"/>
                  </a:cubicBezTo>
                  <a:cubicBezTo>
                    <a:pt x="2995930" y="882650"/>
                    <a:pt x="2978150" y="835660"/>
                    <a:pt x="2957830" y="792480"/>
                  </a:cubicBezTo>
                  <a:cubicBezTo>
                    <a:pt x="2937510" y="748030"/>
                    <a:pt x="2910840" y="706120"/>
                    <a:pt x="2881630" y="665480"/>
                  </a:cubicBezTo>
                  <a:cubicBezTo>
                    <a:pt x="2853690" y="626110"/>
                    <a:pt x="2819400" y="588010"/>
                    <a:pt x="2783840" y="552450"/>
                  </a:cubicBezTo>
                  <a:cubicBezTo>
                    <a:pt x="2748280" y="518160"/>
                    <a:pt x="2713990" y="487680"/>
                    <a:pt x="2668270" y="454660"/>
                  </a:cubicBezTo>
                  <a:cubicBezTo>
                    <a:pt x="2613660" y="414020"/>
                    <a:pt x="2541270" y="368300"/>
                    <a:pt x="2473960" y="332740"/>
                  </a:cubicBezTo>
                  <a:cubicBezTo>
                    <a:pt x="2405380" y="297180"/>
                    <a:pt x="2332990" y="267970"/>
                    <a:pt x="2260600" y="242570"/>
                  </a:cubicBezTo>
                  <a:cubicBezTo>
                    <a:pt x="2186940" y="215900"/>
                    <a:pt x="2112010" y="195580"/>
                    <a:pt x="2035810" y="179070"/>
                  </a:cubicBezTo>
                  <a:cubicBezTo>
                    <a:pt x="1959610" y="161290"/>
                    <a:pt x="1882140" y="151130"/>
                    <a:pt x="1805940" y="140970"/>
                  </a:cubicBezTo>
                  <a:cubicBezTo>
                    <a:pt x="1728470" y="132080"/>
                    <a:pt x="1611630" y="139700"/>
                    <a:pt x="1572260" y="123190"/>
                  </a:cubicBezTo>
                  <a:cubicBezTo>
                    <a:pt x="1557020" y="116840"/>
                    <a:pt x="1550670" y="109220"/>
                    <a:pt x="1544320" y="99060"/>
                  </a:cubicBezTo>
                  <a:cubicBezTo>
                    <a:pt x="1537970" y="90170"/>
                    <a:pt x="1535430" y="74930"/>
                    <a:pt x="1536700" y="63500"/>
                  </a:cubicBezTo>
                  <a:cubicBezTo>
                    <a:pt x="1537970" y="52070"/>
                    <a:pt x="1544320" y="39370"/>
                    <a:pt x="1551940" y="30480"/>
                  </a:cubicBezTo>
                  <a:cubicBezTo>
                    <a:pt x="1559560" y="22860"/>
                    <a:pt x="1572260" y="13970"/>
                    <a:pt x="1583690" y="13970"/>
                  </a:cubicBezTo>
                  <a:cubicBezTo>
                    <a:pt x="1598930" y="12700"/>
                    <a:pt x="1624330" y="19050"/>
                    <a:pt x="1634490" y="30480"/>
                  </a:cubicBezTo>
                  <a:cubicBezTo>
                    <a:pt x="1645920" y="41910"/>
                    <a:pt x="1651000" y="67310"/>
                    <a:pt x="1649730" y="82550"/>
                  </a:cubicBezTo>
                  <a:cubicBezTo>
                    <a:pt x="1647190" y="93980"/>
                    <a:pt x="1639570" y="106680"/>
                    <a:pt x="1630680" y="113030"/>
                  </a:cubicBezTo>
                  <a:cubicBezTo>
                    <a:pt x="1621790" y="120650"/>
                    <a:pt x="1609090" y="127000"/>
                    <a:pt x="1596390" y="127000"/>
                  </a:cubicBezTo>
                  <a:cubicBezTo>
                    <a:pt x="1582420" y="127000"/>
                    <a:pt x="1558290" y="115570"/>
                    <a:pt x="1548130" y="104140"/>
                  </a:cubicBezTo>
                  <a:cubicBezTo>
                    <a:pt x="1539240" y="95250"/>
                    <a:pt x="1536700" y="81280"/>
                    <a:pt x="1536700" y="69850"/>
                  </a:cubicBezTo>
                  <a:cubicBezTo>
                    <a:pt x="1536700" y="58420"/>
                    <a:pt x="1540510" y="44450"/>
                    <a:pt x="1548130" y="35560"/>
                  </a:cubicBezTo>
                  <a:cubicBezTo>
                    <a:pt x="1554480" y="26670"/>
                    <a:pt x="1560830" y="19050"/>
                    <a:pt x="1578610" y="15240"/>
                  </a:cubicBezTo>
                  <a:cubicBezTo>
                    <a:pt x="1634490" y="0"/>
                    <a:pt x="1856740" y="29210"/>
                    <a:pt x="1982470" y="50800"/>
                  </a:cubicBezTo>
                  <a:cubicBezTo>
                    <a:pt x="2095500" y="71120"/>
                    <a:pt x="2197100" y="97790"/>
                    <a:pt x="2301240" y="134620"/>
                  </a:cubicBezTo>
                  <a:cubicBezTo>
                    <a:pt x="2404110" y="171450"/>
                    <a:pt x="2513330" y="222250"/>
                    <a:pt x="2600960" y="273050"/>
                  </a:cubicBezTo>
                  <a:cubicBezTo>
                    <a:pt x="2678430" y="317500"/>
                    <a:pt x="2748280" y="369570"/>
                    <a:pt x="2805430" y="417830"/>
                  </a:cubicBezTo>
                  <a:cubicBezTo>
                    <a:pt x="2852420" y="457200"/>
                    <a:pt x="2887980" y="494030"/>
                    <a:pt x="2924810" y="535940"/>
                  </a:cubicBezTo>
                  <a:cubicBezTo>
                    <a:pt x="2961640" y="579120"/>
                    <a:pt x="2995930" y="624840"/>
                    <a:pt x="3023870" y="674370"/>
                  </a:cubicBezTo>
                  <a:cubicBezTo>
                    <a:pt x="3053080" y="722630"/>
                    <a:pt x="3078480" y="775970"/>
                    <a:pt x="3096260" y="829310"/>
                  </a:cubicBezTo>
                  <a:cubicBezTo>
                    <a:pt x="3114040" y="882650"/>
                    <a:pt x="3125470" y="949960"/>
                    <a:pt x="3131820" y="996950"/>
                  </a:cubicBezTo>
                  <a:cubicBezTo>
                    <a:pt x="3135630" y="1031240"/>
                    <a:pt x="3135630" y="1050290"/>
                    <a:pt x="3134360" y="1083310"/>
                  </a:cubicBezTo>
                  <a:cubicBezTo>
                    <a:pt x="3131820" y="1131570"/>
                    <a:pt x="3122930" y="1198880"/>
                    <a:pt x="3108960" y="1253490"/>
                  </a:cubicBezTo>
                  <a:cubicBezTo>
                    <a:pt x="3093720" y="1308100"/>
                    <a:pt x="3072130" y="1362710"/>
                    <a:pt x="3045460" y="1412240"/>
                  </a:cubicBezTo>
                  <a:cubicBezTo>
                    <a:pt x="3020060" y="1463040"/>
                    <a:pt x="2987040" y="1510030"/>
                    <a:pt x="2952750" y="1554480"/>
                  </a:cubicBezTo>
                  <a:cubicBezTo>
                    <a:pt x="2918460" y="1598930"/>
                    <a:pt x="2879090" y="1639570"/>
                    <a:pt x="2837180" y="1677670"/>
                  </a:cubicBezTo>
                  <a:cubicBezTo>
                    <a:pt x="2796540" y="1715770"/>
                    <a:pt x="2758440" y="1747520"/>
                    <a:pt x="2707640" y="1781810"/>
                  </a:cubicBezTo>
                  <a:cubicBezTo>
                    <a:pt x="2646680" y="1824990"/>
                    <a:pt x="2559050" y="1874520"/>
                    <a:pt x="2493010" y="1908810"/>
                  </a:cubicBezTo>
                  <a:cubicBezTo>
                    <a:pt x="2439670" y="1935480"/>
                    <a:pt x="2397760" y="1953260"/>
                    <a:pt x="2341880" y="1973580"/>
                  </a:cubicBezTo>
                  <a:cubicBezTo>
                    <a:pt x="2272030" y="1998980"/>
                    <a:pt x="2195830" y="2025650"/>
                    <a:pt x="2105660" y="2045970"/>
                  </a:cubicBezTo>
                  <a:cubicBezTo>
                    <a:pt x="1988820" y="2072640"/>
                    <a:pt x="1827530" y="2096770"/>
                    <a:pt x="1699260" y="2105660"/>
                  </a:cubicBezTo>
                  <a:cubicBezTo>
                    <a:pt x="1583690" y="2113280"/>
                    <a:pt x="1479550" y="2109470"/>
                    <a:pt x="1371600" y="2100580"/>
                  </a:cubicBezTo>
                  <a:cubicBezTo>
                    <a:pt x="1262380" y="2091690"/>
                    <a:pt x="1153160" y="2075180"/>
                    <a:pt x="1046480" y="2049780"/>
                  </a:cubicBezTo>
                  <a:cubicBezTo>
                    <a:pt x="939800" y="2024380"/>
                    <a:pt x="826770" y="1987550"/>
                    <a:pt x="732790" y="1948180"/>
                  </a:cubicBezTo>
                  <a:cubicBezTo>
                    <a:pt x="651510" y="1915160"/>
                    <a:pt x="581660" y="1879600"/>
                    <a:pt x="510540" y="1835150"/>
                  </a:cubicBezTo>
                  <a:cubicBezTo>
                    <a:pt x="440690" y="1791970"/>
                    <a:pt x="370840" y="1742440"/>
                    <a:pt x="309880" y="1686560"/>
                  </a:cubicBezTo>
                  <a:cubicBezTo>
                    <a:pt x="247650" y="1630680"/>
                    <a:pt x="189230" y="1567180"/>
                    <a:pt x="142240" y="1497330"/>
                  </a:cubicBezTo>
                  <a:cubicBezTo>
                    <a:pt x="96520" y="1426210"/>
                    <a:pt x="54610" y="1338580"/>
                    <a:pt x="31750" y="1266190"/>
                  </a:cubicBezTo>
                  <a:cubicBezTo>
                    <a:pt x="12700" y="1206500"/>
                    <a:pt x="7620" y="1143000"/>
                    <a:pt x="3810" y="1096010"/>
                  </a:cubicBezTo>
                  <a:cubicBezTo>
                    <a:pt x="0" y="1062990"/>
                    <a:pt x="1270" y="1043940"/>
                    <a:pt x="3810" y="1009650"/>
                  </a:cubicBezTo>
                  <a:cubicBezTo>
                    <a:pt x="8890" y="962660"/>
                    <a:pt x="16510" y="900430"/>
                    <a:pt x="36830" y="840740"/>
                  </a:cubicBezTo>
                  <a:cubicBezTo>
                    <a:pt x="60960" y="769620"/>
                    <a:pt x="104140" y="681990"/>
                    <a:pt x="151130" y="613410"/>
                  </a:cubicBezTo>
                  <a:cubicBezTo>
                    <a:pt x="198120" y="544830"/>
                    <a:pt x="257810" y="482600"/>
                    <a:pt x="320040" y="426720"/>
                  </a:cubicBezTo>
                  <a:cubicBezTo>
                    <a:pt x="382270" y="370840"/>
                    <a:pt x="447040" y="325120"/>
                    <a:pt x="523240" y="280670"/>
                  </a:cubicBezTo>
                  <a:cubicBezTo>
                    <a:pt x="610870" y="228600"/>
                    <a:pt x="726440" y="175260"/>
                    <a:pt x="821690" y="139700"/>
                  </a:cubicBezTo>
                  <a:cubicBezTo>
                    <a:pt x="905510" y="109220"/>
                    <a:pt x="988060" y="87630"/>
                    <a:pt x="1060450" y="71120"/>
                  </a:cubicBezTo>
                  <a:cubicBezTo>
                    <a:pt x="1121410" y="55880"/>
                    <a:pt x="1162050" y="48260"/>
                    <a:pt x="1229360" y="39370"/>
                  </a:cubicBezTo>
                  <a:cubicBezTo>
                    <a:pt x="1324610" y="27940"/>
                    <a:pt x="1524000" y="0"/>
                    <a:pt x="1578610" y="13970"/>
                  </a:cubicBezTo>
                  <a:cubicBezTo>
                    <a:pt x="1597660" y="17780"/>
                    <a:pt x="1606550" y="25400"/>
                    <a:pt x="1614170" y="35560"/>
                  </a:cubicBezTo>
                  <a:cubicBezTo>
                    <a:pt x="1621790" y="44450"/>
                    <a:pt x="1626870" y="60960"/>
                    <a:pt x="1625600" y="73660"/>
                  </a:cubicBezTo>
                  <a:cubicBezTo>
                    <a:pt x="1624330" y="86360"/>
                    <a:pt x="1617980" y="101600"/>
                    <a:pt x="1609090" y="110490"/>
                  </a:cubicBezTo>
                  <a:cubicBezTo>
                    <a:pt x="1598930" y="119380"/>
                    <a:pt x="1570990" y="127000"/>
                    <a:pt x="1570990" y="127000"/>
                  </a:cubicBezTo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84480" y="204470"/>
              <a:ext cx="2461260" cy="1592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2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-2700000">
            <a:off x="13645515" y="6163628"/>
            <a:ext cx="1929765" cy="2063115"/>
            <a:chOff x="-53340" y="-58420"/>
            <a:chExt cx="2573020" cy="275082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466340" cy="2639060"/>
            </a:xfrm>
            <a:custGeom>
              <a:avLst/>
              <a:gdLst/>
              <a:ahLst/>
              <a:cxnLst/>
              <a:rect l="l" t="t" r="r" b="b"/>
              <a:pathLst>
                <a:path w="2466340" h="2639060">
                  <a:moveTo>
                    <a:pt x="1233170" y="0"/>
                  </a:moveTo>
                  <a:cubicBezTo>
                    <a:pt x="552450" y="0"/>
                    <a:pt x="0" y="590550"/>
                    <a:pt x="0" y="1319530"/>
                  </a:cubicBezTo>
                  <a:cubicBezTo>
                    <a:pt x="0" y="2048510"/>
                    <a:pt x="552450" y="2639060"/>
                    <a:pt x="1233170" y="2639060"/>
                  </a:cubicBezTo>
                  <a:cubicBezTo>
                    <a:pt x="1913890" y="2639060"/>
                    <a:pt x="2466340" y="2048510"/>
                    <a:pt x="2466340" y="1319530"/>
                  </a:cubicBezTo>
                  <a:cubicBezTo>
                    <a:pt x="2466340" y="590550"/>
                    <a:pt x="1913890" y="0"/>
                    <a:pt x="123317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-54610" y="-66040"/>
              <a:ext cx="2575560" cy="2760980"/>
            </a:xfrm>
            <a:custGeom>
              <a:avLst/>
              <a:gdLst/>
              <a:ahLst/>
              <a:cxnLst/>
              <a:rect l="l" t="t" r="r" b="b"/>
              <a:pathLst>
                <a:path w="2575560" h="2760980">
                  <a:moveTo>
                    <a:pt x="1294130" y="123190"/>
                  </a:moveTo>
                  <a:cubicBezTo>
                    <a:pt x="975360" y="172720"/>
                    <a:pt x="895350" y="196850"/>
                    <a:pt x="821690" y="229870"/>
                  </a:cubicBezTo>
                  <a:cubicBezTo>
                    <a:pt x="751840" y="262890"/>
                    <a:pt x="685800" y="302260"/>
                    <a:pt x="623570" y="347980"/>
                  </a:cubicBezTo>
                  <a:cubicBezTo>
                    <a:pt x="562610" y="393700"/>
                    <a:pt x="504190" y="445770"/>
                    <a:pt x="452120" y="501650"/>
                  </a:cubicBezTo>
                  <a:cubicBezTo>
                    <a:pt x="400050" y="558800"/>
                    <a:pt x="353060" y="621030"/>
                    <a:pt x="312420" y="685800"/>
                  </a:cubicBezTo>
                  <a:cubicBezTo>
                    <a:pt x="271780" y="750570"/>
                    <a:pt x="236220" y="820420"/>
                    <a:pt x="208280" y="892810"/>
                  </a:cubicBezTo>
                  <a:cubicBezTo>
                    <a:pt x="180340" y="963930"/>
                    <a:pt x="157480" y="1033780"/>
                    <a:pt x="142240" y="1113790"/>
                  </a:cubicBezTo>
                  <a:cubicBezTo>
                    <a:pt x="124460" y="1207770"/>
                    <a:pt x="113030" y="1319530"/>
                    <a:pt x="115570" y="1422400"/>
                  </a:cubicBezTo>
                  <a:cubicBezTo>
                    <a:pt x="118110" y="1524000"/>
                    <a:pt x="132080" y="1629410"/>
                    <a:pt x="158750" y="1727200"/>
                  </a:cubicBezTo>
                  <a:cubicBezTo>
                    <a:pt x="184150" y="1826260"/>
                    <a:pt x="223520" y="1925320"/>
                    <a:pt x="271780" y="2014220"/>
                  </a:cubicBezTo>
                  <a:cubicBezTo>
                    <a:pt x="320040" y="2104390"/>
                    <a:pt x="393700" y="2202180"/>
                    <a:pt x="449580" y="2265680"/>
                  </a:cubicBezTo>
                  <a:cubicBezTo>
                    <a:pt x="488950" y="2311400"/>
                    <a:pt x="520700" y="2339340"/>
                    <a:pt x="560070" y="2372360"/>
                  </a:cubicBezTo>
                  <a:cubicBezTo>
                    <a:pt x="599440" y="2406650"/>
                    <a:pt x="640080" y="2437130"/>
                    <a:pt x="683260" y="2465070"/>
                  </a:cubicBezTo>
                  <a:cubicBezTo>
                    <a:pt x="726440" y="2491740"/>
                    <a:pt x="770890" y="2517140"/>
                    <a:pt x="817880" y="2538730"/>
                  </a:cubicBezTo>
                  <a:cubicBezTo>
                    <a:pt x="863600" y="2560320"/>
                    <a:pt x="911860" y="2579370"/>
                    <a:pt x="960120" y="2594610"/>
                  </a:cubicBezTo>
                  <a:cubicBezTo>
                    <a:pt x="1009650" y="2609850"/>
                    <a:pt x="1059180" y="2621280"/>
                    <a:pt x="1109980" y="2630170"/>
                  </a:cubicBezTo>
                  <a:cubicBezTo>
                    <a:pt x="1159510" y="2637790"/>
                    <a:pt x="1206500" y="2644140"/>
                    <a:pt x="1262380" y="2644140"/>
                  </a:cubicBezTo>
                  <a:cubicBezTo>
                    <a:pt x="1330960" y="2644140"/>
                    <a:pt x="1423670" y="2636520"/>
                    <a:pt x="1490980" y="2625090"/>
                  </a:cubicBezTo>
                  <a:cubicBezTo>
                    <a:pt x="1545590" y="2616200"/>
                    <a:pt x="1590040" y="2603500"/>
                    <a:pt x="1638300" y="2586990"/>
                  </a:cubicBezTo>
                  <a:cubicBezTo>
                    <a:pt x="1686560" y="2570480"/>
                    <a:pt x="1734820" y="2551430"/>
                    <a:pt x="1780540" y="2528570"/>
                  </a:cubicBezTo>
                  <a:cubicBezTo>
                    <a:pt x="1826260" y="2505710"/>
                    <a:pt x="1866900" y="2482850"/>
                    <a:pt x="1912620" y="2451100"/>
                  </a:cubicBezTo>
                  <a:cubicBezTo>
                    <a:pt x="1968500" y="2411730"/>
                    <a:pt x="2035810" y="2358390"/>
                    <a:pt x="2090420" y="2303780"/>
                  </a:cubicBezTo>
                  <a:cubicBezTo>
                    <a:pt x="2143760" y="2249170"/>
                    <a:pt x="2193290" y="2189480"/>
                    <a:pt x="2236470" y="2125980"/>
                  </a:cubicBezTo>
                  <a:cubicBezTo>
                    <a:pt x="2279650" y="2062480"/>
                    <a:pt x="2320290" y="1986280"/>
                    <a:pt x="2348230" y="1922780"/>
                  </a:cubicBezTo>
                  <a:cubicBezTo>
                    <a:pt x="2372360" y="1871980"/>
                    <a:pt x="2386330" y="1832610"/>
                    <a:pt x="2402840" y="1778000"/>
                  </a:cubicBezTo>
                  <a:cubicBezTo>
                    <a:pt x="2421890" y="1711960"/>
                    <a:pt x="2440940" y="1628140"/>
                    <a:pt x="2451100" y="1551940"/>
                  </a:cubicBezTo>
                  <a:cubicBezTo>
                    <a:pt x="2459990" y="1475740"/>
                    <a:pt x="2462530" y="1397000"/>
                    <a:pt x="2458720" y="1320800"/>
                  </a:cubicBezTo>
                  <a:cubicBezTo>
                    <a:pt x="2456180" y="1243330"/>
                    <a:pt x="2444750" y="1165860"/>
                    <a:pt x="2428240" y="1090930"/>
                  </a:cubicBezTo>
                  <a:cubicBezTo>
                    <a:pt x="2411730" y="1014730"/>
                    <a:pt x="2383790" y="933450"/>
                    <a:pt x="2358390" y="869950"/>
                  </a:cubicBezTo>
                  <a:cubicBezTo>
                    <a:pt x="2336800" y="817880"/>
                    <a:pt x="2319020" y="779780"/>
                    <a:pt x="2289810" y="731520"/>
                  </a:cubicBezTo>
                  <a:cubicBezTo>
                    <a:pt x="2255520" y="671830"/>
                    <a:pt x="2202180" y="594360"/>
                    <a:pt x="2157730" y="541020"/>
                  </a:cubicBezTo>
                  <a:cubicBezTo>
                    <a:pt x="2122170" y="497840"/>
                    <a:pt x="2092960" y="467360"/>
                    <a:pt x="2051050" y="430530"/>
                  </a:cubicBezTo>
                  <a:cubicBezTo>
                    <a:pt x="2000250" y="384810"/>
                    <a:pt x="1925320" y="327660"/>
                    <a:pt x="1868170" y="290830"/>
                  </a:cubicBezTo>
                  <a:cubicBezTo>
                    <a:pt x="1819910" y="261620"/>
                    <a:pt x="1783080" y="241300"/>
                    <a:pt x="1732280" y="219710"/>
                  </a:cubicBezTo>
                  <a:cubicBezTo>
                    <a:pt x="1668780" y="193040"/>
                    <a:pt x="1587500" y="166370"/>
                    <a:pt x="1512570" y="149860"/>
                  </a:cubicBezTo>
                  <a:cubicBezTo>
                    <a:pt x="1438910" y="133350"/>
                    <a:pt x="1322070" y="135890"/>
                    <a:pt x="1283970" y="118110"/>
                  </a:cubicBezTo>
                  <a:cubicBezTo>
                    <a:pt x="1270000" y="110490"/>
                    <a:pt x="1263650" y="102870"/>
                    <a:pt x="1257300" y="92710"/>
                  </a:cubicBezTo>
                  <a:cubicBezTo>
                    <a:pt x="1252220" y="82550"/>
                    <a:pt x="1248410" y="68580"/>
                    <a:pt x="1252220" y="57150"/>
                  </a:cubicBezTo>
                  <a:cubicBezTo>
                    <a:pt x="1254760" y="43180"/>
                    <a:pt x="1271270" y="21590"/>
                    <a:pt x="1283970" y="13970"/>
                  </a:cubicBezTo>
                  <a:cubicBezTo>
                    <a:pt x="1294130" y="8890"/>
                    <a:pt x="1309370" y="7620"/>
                    <a:pt x="1320800" y="10160"/>
                  </a:cubicBezTo>
                  <a:cubicBezTo>
                    <a:pt x="1330960" y="12700"/>
                    <a:pt x="1344930" y="19050"/>
                    <a:pt x="1351280" y="29210"/>
                  </a:cubicBezTo>
                  <a:cubicBezTo>
                    <a:pt x="1360170" y="40640"/>
                    <a:pt x="1366520" y="66040"/>
                    <a:pt x="1362710" y="81280"/>
                  </a:cubicBezTo>
                  <a:cubicBezTo>
                    <a:pt x="1361440" y="92710"/>
                    <a:pt x="1352550" y="104140"/>
                    <a:pt x="1342390" y="111760"/>
                  </a:cubicBezTo>
                  <a:cubicBezTo>
                    <a:pt x="1333500" y="118110"/>
                    <a:pt x="1319530" y="123190"/>
                    <a:pt x="1308100" y="123190"/>
                  </a:cubicBezTo>
                  <a:cubicBezTo>
                    <a:pt x="1296670" y="123190"/>
                    <a:pt x="1282700" y="119380"/>
                    <a:pt x="1273810" y="111760"/>
                  </a:cubicBezTo>
                  <a:cubicBezTo>
                    <a:pt x="1264920" y="105410"/>
                    <a:pt x="1256030" y="93980"/>
                    <a:pt x="1253490" y="81280"/>
                  </a:cubicBezTo>
                  <a:cubicBezTo>
                    <a:pt x="1249680" y="67310"/>
                    <a:pt x="1256030" y="41910"/>
                    <a:pt x="1264920" y="29210"/>
                  </a:cubicBezTo>
                  <a:cubicBezTo>
                    <a:pt x="1271270" y="19050"/>
                    <a:pt x="1278890" y="13970"/>
                    <a:pt x="1295400" y="10160"/>
                  </a:cubicBezTo>
                  <a:cubicBezTo>
                    <a:pt x="1337310" y="1270"/>
                    <a:pt x="1468120" y="24130"/>
                    <a:pt x="1540510" y="39370"/>
                  </a:cubicBezTo>
                  <a:cubicBezTo>
                    <a:pt x="1601470" y="50800"/>
                    <a:pt x="1645920" y="63500"/>
                    <a:pt x="1703070" y="85090"/>
                  </a:cubicBezTo>
                  <a:cubicBezTo>
                    <a:pt x="1774190" y="113030"/>
                    <a:pt x="1865630" y="157480"/>
                    <a:pt x="1930400" y="195580"/>
                  </a:cubicBezTo>
                  <a:cubicBezTo>
                    <a:pt x="1983740" y="227330"/>
                    <a:pt x="2024380" y="257810"/>
                    <a:pt x="2067560" y="293370"/>
                  </a:cubicBezTo>
                  <a:cubicBezTo>
                    <a:pt x="2112010" y="328930"/>
                    <a:pt x="2152650" y="367030"/>
                    <a:pt x="2192020" y="407670"/>
                  </a:cubicBezTo>
                  <a:cubicBezTo>
                    <a:pt x="2230120" y="448310"/>
                    <a:pt x="2266950" y="491490"/>
                    <a:pt x="2299970" y="537210"/>
                  </a:cubicBezTo>
                  <a:cubicBezTo>
                    <a:pt x="2332990" y="581660"/>
                    <a:pt x="2363470" y="628650"/>
                    <a:pt x="2391410" y="678180"/>
                  </a:cubicBezTo>
                  <a:cubicBezTo>
                    <a:pt x="2418080" y="726440"/>
                    <a:pt x="2442210" y="772160"/>
                    <a:pt x="2465070" y="829310"/>
                  </a:cubicBezTo>
                  <a:cubicBezTo>
                    <a:pt x="2493010" y="899160"/>
                    <a:pt x="2523490" y="995680"/>
                    <a:pt x="2541270" y="1069340"/>
                  </a:cubicBezTo>
                  <a:cubicBezTo>
                    <a:pt x="2555240" y="1129030"/>
                    <a:pt x="2561590" y="1173480"/>
                    <a:pt x="2567940" y="1234440"/>
                  </a:cubicBezTo>
                  <a:cubicBezTo>
                    <a:pt x="2574290" y="1309370"/>
                    <a:pt x="2575560" y="1410970"/>
                    <a:pt x="2571750" y="1485900"/>
                  </a:cubicBezTo>
                  <a:cubicBezTo>
                    <a:pt x="2567940" y="1546860"/>
                    <a:pt x="2560320" y="1597660"/>
                    <a:pt x="2550160" y="1652270"/>
                  </a:cubicBezTo>
                  <a:cubicBezTo>
                    <a:pt x="2540000" y="1706880"/>
                    <a:pt x="2529840" y="1756410"/>
                    <a:pt x="2510790" y="1814830"/>
                  </a:cubicBezTo>
                  <a:cubicBezTo>
                    <a:pt x="2487930" y="1887220"/>
                    <a:pt x="2448560" y="1981200"/>
                    <a:pt x="2415540" y="2048510"/>
                  </a:cubicBezTo>
                  <a:cubicBezTo>
                    <a:pt x="2387600" y="2103120"/>
                    <a:pt x="2360930" y="2146300"/>
                    <a:pt x="2329180" y="2193290"/>
                  </a:cubicBezTo>
                  <a:cubicBezTo>
                    <a:pt x="2297430" y="2239010"/>
                    <a:pt x="2263140" y="2283460"/>
                    <a:pt x="2226310" y="2325370"/>
                  </a:cubicBezTo>
                  <a:cubicBezTo>
                    <a:pt x="2189480" y="2367280"/>
                    <a:pt x="2153920" y="2405380"/>
                    <a:pt x="2106930" y="2444750"/>
                  </a:cubicBezTo>
                  <a:cubicBezTo>
                    <a:pt x="2049780" y="2494280"/>
                    <a:pt x="1967230" y="2553970"/>
                    <a:pt x="1902460" y="2592070"/>
                  </a:cubicBezTo>
                  <a:cubicBezTo>
                    <a:pt x="1849120" y="2623820"/>
                    <a:pt x="1802130" y="2645410"/>
                    <a:pt x="1750060" y="2667000"/>
                  </a:cubicBezTo>
                  <a:cubicBezTo>
                    <a:pt x="1697990" y="2688590"/>
                    <a:pt x="1644650" y="2706370"/>
                    <a:pt x="1590040" y="2720340"/>
                  </a:cubicBezTo>
                  <a:cubicBezTo>
                    <a:pt x="1535430" y="2734310"/>
                    <a:pt x="1485900" y="2745740"/>
                    <a:pt x="1423670" y="2750820"/>
                  </a:cubicBezTo>
                  <a:cubicBezTo>
                    <a:pt x="1348740" y="2758440"/>
                    <a:pt x="1254760" y="2760980"/>
                    <a:pt x="1170940" y="2753360"/>
                  </a:cubicBezTo>
                  <a:cubicBezTo>
                    <a:pt x="1087120" y="2744470"/>
                    <a:pt x="1003300" y="2727960"/>
                    <a:pt x="922020" y="2702560"/>
                  </a:cubicBezTo>
                  <a:cubicBezTo>
                    <a:pt x="842010" y="2677160"/>
                    <a:pt x="756920" y="2637790"/>
                    <a:pt x="690880" y="2602230"/>
                  </a:cubicBezTo>
                  <a:cubicBezTo>
                    <a:pt x="636270" y="2573020"/>
                    <a:pt x="594360" y="2543810"/>
                    <a:pt x="548640" y="2510790"/>
                  </a:cubicBezTo>
                  <a:cubicBezTo>
                    <a:pt x="504190" y="2476500"/>
                    <a:pt x="464820" y="2444750"/>
                    <a:pt x="421640" y="2400300"/>
                  </a:cubicBezTo>
                  <a:cubicBezTo>
                    <a:pt x="368300" y="2346960"/>
                    <a:pt x="306070" y="2277110"/>
                    <a:pt x="257810" y="2208530"/>
                  </a:cubicBezTo>
                  <a:cubicBezTo>
                    <a:pt x="209550" y="2139950"/>
                    <a:pt x="166370" y="2066290"/>
                    <a:pt x="132080" y="1990090"/>
                  </a:cubicBezTo>
                  <a:cubicBezTo>
                    <a:pt x="96520" y="1915160"/>
                    <a:pt x="67310" y="1826260"/>
                    <a:pt x="46990" y="1753870"/>
                  </a:cubicBezTo>
                  <a:cubicBezTo>
                    <a:pt x="30480" y="1694180"/>
                    <a:pt x="21590" y="1644650"/>
                    <a:pt x="13970" y="1588770"/>
                  </a:cubicBezTo>
                  <a:cubicBezTo>
                    <a:pt x="6350" y="1534160"/>
                    <a:pt x="2540" y="1477010"/>
                    <a:pt x="1270" y="1421130"/>
                  </a:cubicBezTo>
                  <a:cubicBezTo>
                    <a:pt x="0" y="1365250"/>
                    <a:pt x="1270" y="1309370"/>
                    <a:pt x="6350" y="1253490"/>
                  </a:cubicBezTo>
                  <a:cubicBezTo>
                    <a:pt x="11430" y="1198880"/>
                    <a:pt x="17780" y="1148080"/>
                    <a:pt x="30480" y="1088390"/>
                  </a:cubicBezTo>
                  <a:cubicBezTo>
                    <a:pt x="46990" y="1014730"/>
                    <a:pt x="76200" y="916940"/>
                    <a:pt x="102870" y="847090"/>
                  </a:cubicBezTo>
                  <a:cubicBezTo>
                    <a:pt x="125730" y="789940"/>
                    <a:pt x="148590" y="744220"/>
                    <a:pt x="175260" y="694690"/>
                  </a:cubicBezTo>
                  <a:cubicBezTo>
                    <a:pt x="201930" y="646430"/>
                    <a:pt x="227330" y="601980"/>
                    <a:pt x="264160" y="552450"/>
                  </a:cubicBezTo>
                  <a:cubicBezTo>
                    <a:pt x="309880" y="491490"/>
                    <a:pt x="375920" y="415290"/>
                    <a:pt x="429260" y="361950"/>
                  </a:cubicBezTo>
                  <a:cubicBezTo>
                    <a:pt x="473710" y="318770"/>
                    <a:pt x="513080" y="287020"/>
                    <a:pt x="558800" y="254000"/>
                  </a:cubicBezTo>
                  <a:cubicBezTo>
                    <a:pt x="604520" y="220980"/>
                    <a:pt x="646430" y="191770"/>
                    <a:pt x="702310" y="162560"/>
                  </a:cubicBezTo>
                  <a:cubicBezTo>
                    <a:pt x="770890" y="127000"/>
                    <a:pt x="853440" y="88900"/>
                    <a:pt x="943610" y="63500"/>
                  </a:cubicBezTo>
                  <a:cubicBezTo>
                    <a:pt x="1047750" y="34290"/>
                    <a:pt x="1239520" y="0"/>
                    <a:pt x="1295400" y="8890"/>
                  </a:cubicBezTo>
                  <a:cubicBezTo>
                    <a:pt x="1314450" y="12700"/>
                    <a:pt x="1323340" y="19050"/>
                    <a:pt x="1330960" y="29210"/>
                  </a:cubicBezTo>
                  <a:cubicBezTo>
                    <a:pt x="1339850" y="38100"/>
                    <a:pt x="1344930" y="54610"/>
                    <a:pt x="1344930" y="67310"/>
                  </a:cubicBezTo>
                  <a:cubicBezTo>
                    <a:pt x="1344930" y="80010"/>
                    <a:pt x="1338580" y="95250"/>
                    <a:pt x="1329690" y="104140"/>
                  </a:cubicBezTo>
                  <a:cubicBezTo>
                    <a:pt x="1320800" y="114300"/>
                    <a:pt x="1294130" y="123190"/>
                    <a:pt x="1294130" y="123190"/>
                  </a:cubicBezTo>
                </a:path>
              </a:pathLst>
            </a:custGeom>
            <a:solidFill>
              <a:srgbClr val="F8B043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231140" y="276225"/>
              <a:ext cx="2004060" cy="2115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63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 rot="900000">
            <a:off x="15601304" y="7257250"/>
            <a:ext cx="1415415" cy="1182052"/>
            <a:chOff x="-55880" y="-59690"/>
            <a:chExt cx="1887220" cy="157607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776730" cy="1461770"/>
            </a:xfrm>
            <a:custGeom>
              <a:avLst/>
              <a:gdLst/>
              <a:ahLst/>
              <a:cxnLst/>
              <a:rect l="l" t="t" r="r" b="b"/>
              <a:pathLst>
                <a:path w="1776730" h="1461770">
                  <a:moveTo>
                    <a:pt x="887730" y="0"/>
                  </a:moveTo>
                  <a:cubicBezTo>
                    <a:pt x="397510" y="0"/>
                    <a:pt x="0" y="327660"/>
                    <a:pt x="0" y="731520"/>
                  </a:cubicBezTo>
                  <a:cubicBezTo>
                    <a:pt x="0" y="1135380"/>
                    <a:pt x="397510" y="1461770"/>
                    <a:pt x="887730" y="1461770"/>
                  </a:cubicBezTo>
                  <a:cubicBezTo>
                    <a:pt x="1379220" y="1461770"/>
                    <a:pt x="1776730" y="1135380"/>
                    <a:pt x="1776730" y="731520"/>
                  </a:cubicBezTo>
                  <a:cubicBezTo>
                    <a:pt x="1776730" y="327660"/>
                    <a:pt x="1379220" y="0"/>
                    <a:pt x="88773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-57150" y="-67310"/>
              <a:ext cx="1888490" cy="1586230"/>
            </a:xfrm>
            <a:custGeom>
              <a:avLst/>
              <a:gdLst/>
              <a:ahLst/>
              <a:cxnLst/>
              <a:rect l="l" t="t" r="r" b="b"/>
              <a:pathLst>
                <a:path w="1888490" h="1586230">
                  <a:moveTo>
                    <a:pt x="948690" y="124460"/>
                  </a:moveTo>
                  <a:cubicBezTo>
                    <a:pt x="576580" y="191770"/>
                    <a:pt x="523240" y="217170"/>
                    <a:pt x="467360" y="248920"/>
                  </a:cubicBezTo>
                  <a:cubicBezTo>
                    <a:pt x="412750" y="280670"/>
                    <a:pt x="353060" y="327660"/>
                    <a:pt x="314960" y="363220"/>
                  </a:cubicBezTo>
                  <a:cubicBezTo>
                    <a:pt x="287020" y="387350"/>
                    <a:pt x="271780" y="403860"/>
                    <a:pt x="250190" y="433070"/>
                  </a:cubicBezTo>
                  <a:cubicBezTo>
                    <a:pt x="219710" y="474980"/>
                    <a:pt x="177800" y="537210"/>
                    <a:pt x="156210" y="594360"/>
                  </a:cubicBezTo>
                  <a:cubicBezTo>
                    <a:pt x="133350" y="651510"/>
                    <a:pt x="120650" y="715010"/>
                    <a:pt x="118110" y="775970"/>
                  </a:cubicBezTo>
                  <a:cubicBezTo>
                    <a:pt x="115570" y="835660"/>
                    <a:pt x="123190" y="900430"/>
                    <a:pt x="140970" y="958850"/>
                  </a:cubicBezTo>
                  <a:cubicBezTo>
                    <a:pt x="157480" y="1017270"/>
                    <a:pt x="194310" y="1082040"/>
                    <a:pt x="222250" y="1125220"/>
                  </a:cubicBezTo>
                  <a:cubicBezTo>
                    <a:pt x="241300" y="1156970"/>
                    <a:pt x="255270" y="1173480"/>
                    <a:pt x="280670" y="1198880"/>
                  </a:cubicBezTo>
                  <a:cubicBezTo>
                    <a:pt x="317500" y="1236980"/>
                    <a:pt x="373380" y="1286510"/>
                    <a:pt x="425450" y="1322070"/>
                  </a:cubicBezTo>
                  <a:cubicBezTo>
                    <a:pt x="478790" y="1356360"/>
                    <a:pt x="537210" y="1385570"/>
                    <a:pt x="596900" y="1408430"/>
                  </a:cubicBezTo>
                  <a:cubicBezTo>
                    <a:pt x="656590" y="1431290"/>
                    <a:pt x="720090" y="1447800"/>
                    <a:pt x="783590" y="1457960"/>
                  </a:cubicBezTo>
                  <a:cubicBezTo>
                    <a:pt x="847090" y="1468120"/>
                    <a:pt x="913130" y="1471930"/>
                    <a:pt x="977900" y="1469390"/>
                  </a:cubicBezTo>
                  <a:cubicBezTo>
                    <a:pt x="1041400" y="1468120"/>
                    <a:pt x="1107440" y="1459230"/>
                    <a:pt x="1169670" y="1445260"/>
                  </a:cubicBezTo>
                  <a:cubicBezTo>
                    <a:pt x="1231900" y="1431290"/>
                    <a:pt x="1295400" y="1410970"/>
                    <a:pt x="1352550" y="1384300"/>
                  </a:cubicBezTo>
                  <a:cubicBezTo>
                    <a:pt x="1410970" y="1356360"/>
                    <a:pt x="1466850" y="1323340"/>
                    <a:pt x="1517650" y="1285240"/>
                  </a:cubicBezTo>
                  <a:cubicBezTo>
                    <a:pt x="1567180" y="1245870"/>
                    <a:pt x="1614170" y="1200150"/>
                    <a:pt x="1651000" y="1150620"/>
                  </a:cubicBezTo>
                  <a:cubicBezTo>
                    <a:pt x="1689100" y="1101090"/>
                    <a:pt x="1720850" y="1043940"/>
                    <a:pt x="1741170" y="986790"/>
                  </a:cubicBezTo>
                  <a:cubicBezTo>
                    <a:pt x="1761490" y="929640"/>
                    <a:pt x="1771650" y="855980"/>
                    <a:pt x="1774190" y="805180"/>
                  </a:cubicBezTo>
                  <a:cubicBezTo>
                    <a:pt x="1775460" y="769620"/>
                    <a:pt x="1771650" y="742950"/>
                    <a:pt x="1767840" y="712470"/>
                  </a:cubicBezTo>
                  <a:cubicBezTo>
                    <a:pt x="1762760" y="681990"/>
                    <a:pt x="1757680" y="656590"/>
                    <a:pt x="1744980" y="622300"/>
                  </a:cubicBezTo>
                  <a:cubicBezTo>
                    <a:pt x="1727200" y="575310"/>
                    <a:pt x="1695450" y="508000"/>
                    <a:pt x="1658620" y="457200"/>
                  </a:cubicBezTo>
                  <a:cubicBezTo>
                    <a:pt x="1623060" y="406400"/>
                    <a:pt x="1577340" y="360680"/>
                    <a:pt x="1529080" y="321310"/>
                  </a:cubicBezTo>
                  <a:cubicBezTo>
                    <a:pt x="1479550" y="281940"/>
                    <a:pt x="1423670" y="247650"/>
                    <a:pt x="1366520" y="219710"/>
                  </a:cubicBezTo>
                  <a:cubicBezTo>
                    <a:pt x="1309370" y="191770"/>
                    <a:pt x="1252220" y="172720"/>
                    <a:pt x="1184910" y="154940"/>
                  </a:cubicBezTo>
                  <a:cubicBezTo>
                    <a:pt x="1106170" y="134620"/>
                    <a:pt x="957580" y="134620"/>
                    <a:pt x="922020" y="110490"/>
                  </a:cubicBezTo>
                  <a:cubicBezTo>
                    <a:pt x="908050" y="101600"/>
                    <a:pt x="905510" y="90170"/>
                    <a:pt x="902970" y="78740"/>
                  </a:cubicBezTo>
                  <a:cubicBezTo>
                    <a:pt x="901700" y="67310"/>
                    <a:pt x="902970" y="53340"/>
                    <a:pt x="908050" y="41910"/>
                  </a:cubicBezTo>
                  <a:cubicBezTo>
                    <a:pt x="913130" y="31750"/>
                    <a:pt x="922020" y="21590"/>
                    <a:pt x="933450" y="16510"/>
                  </a:cubicBezTo>
                  <a:cubicBezTo>
                    <a:pt x="947420" y="11430"/>
                    <a:pt x="974090" y="11430"/>
                    <a:pt x="986790" y="17780"/>
                  </a:cubicBezTo>
                  <a:cubicBezTo>
                    <a:pt x="998220" y="22860"/>
                    <a:pt x="1008380" y="33020"/>
                    <a:pt x="1012190" y="44450"/>
                  </a:cubicBezTo>
                  <a:cubicBezTo>
                    <a:pt x="1017270" y="58420"/>
                    <a:pt x="1016000" y="83820"/>
                    <a:pt x="1008380" y="97790"/>
                  </a:cubicBezTo>
                  <a:cubicBezTo>
                    <a:pt x="999490" y="110490"/>
                    <a:pt x="976630" y="123190"/>
                    <a:pt x="961390" y="124460"/>
                  </a:cubicBezTo>
                  <a:cubicBezTo>
                    <a:pt x="949960" y="125730"/>
                    <a:pt x="935990" y="120650"/>
                    <a:pt x="927100" y="114300"/>
                  </a:cubicBezTo>
                  <a:cubicBezTo>
                    <a:pt x="916940" y="107950"/>
                    <a:pt x="908050" y="95250"/>
                    <a:pt x="905510" y="85090"/>
                  </a:cubicBezTo>
                  <a:cubicBezTo>
                    <a:pt x="901700" y="73660"/>
                    <a:pt x="900430" y="59690"/>
                    <a:pt x="905510" y="48260"/>
                  </a:cubicBezTo>
                  <a:cubicBezTo>
                    <a:pt x="911860" y="34290"/>
                    <a:pt x="925830" y="19050"/>
                    <a:pt x="944880" y="12700"/>
                  </a:cubicBezTo>
                  <a:cubicBezTo>
                    <a:pt x="980440" y="0"/>
                    <a:pt x="1051560" y="13970"/>
                    <a:pt x="1108710" y="24130"/>
                  </a:cubicBezTo>
                  <a:cubicBezTo>
                    <a:pt x="1174750" y="34290"/>
                    <a:pt x="1250950" y="50800"/>
                    <a:pt x="1319530" y="76200"/>
                  </a:cubicBezTo>
                  <a:cubicBezTo>
                    <a:pt x="1386840" y="100330"/>
                    <a:pt x="1463040" y="139700"/>
                    <a:pt x="1513840" y="171450"/>
                  </a:cubicBezTo>
                  <a:cubicBezTo>
                    <a:pt x="1550670" y="193040"/>
                    <a:pt x="1570990" y="207010"/>
                    <a:pt x="1602740" y="234950"/>
                  </a:cubicBezTo>
                  <a:cubicBezTo>
                    <a:pt x="1648460" y="274320"/>
                    <a:pt x="1717040" y="345440"/>
                    <a:pt x="1753870" y="393700"/>
                  </a:cubicBezTo>
                  <a:cubicBezTo>
                    <a:pt x="1780540" y="427990"/>
                    <a:pt x="1794510" y="449580"/>
                    <a:pt x="1812290" y="488950"/>
                  </a:cubicBezTo>
                  <a:cubicBezTo>
                    <a:pt x="1837690" y="543560"/>
                    <a:pt x="1869440" y="640080"/>
                    <a:pt x="1880870" y="699770"/>
                  </a:cubicBezTo>
                  <a:cubicBezTo>
                    <a:pt x="1888490" y="742950"/>
                    <a:pt x="1888490" y="774700"/>
                    <a:pt x="1888490" y="811530"/>
                  </a:cubicBezTo>
                  <a:cubicBezTo>
                    <a:pt x="1887220" y="848360"/>
                    <a:pt x="1885950" y="880110"/>
                    <a:pt x="1877060" y="922020"/>
                  </a:cubicBezTo>
                  <a:cubicBezTo>
                    <a:pt x="1863090" y="981710"/>
                    <a:pt x="1827530" y="1076960"/>
                    <a:pt x="1800860" y="1131570"/>
                  </a:cubicBezTo>
                  <a:cubicBezTo>
                    <a:pt x="1781810" y="1169670"/>
                    <a:pt x="1766570" y="1189990"/>
                    <a:pt x="1739900" y="1223010"/>
                  </a:cubicBezTo>
                  <a:cubicBezTo>
                    <a:pt x="1701800" y="1270000"/>
                    <a:pt x="1630680" y="1339850"/>
                    <a:pt x="1583690" y="1377950"/>
                  </a:cubicBezTo>
                  <a:cubicBezTo>
                    <a:pt x="1551940" y="1404620"/>
                    <a:pt x="1530350" y="1417320"/>
                    <a:pt x="1493520" y="1438910"/>
                  </a:cubicBezTo>
                  <a:cubicBezTo>
                    <a:pt x="1441450" y="1468120"/>
                    <a:pt x="1352550" y="1507490"/>
                    <a:pt x="1296670" y="1529080"/>
                  </a:cubicBezTo>
                  <a:cubicBezTo>
                    <a:pt x="1257300" y="1543050"/>
                    <a:pt x="1233170" y="1549400"/>
                    <a:pt x="1192530" y="1557020"/>
                  </a:cubicBezTo>
                  <a:cubicBezTo>
                    <a:pt x="1134110" y="1569720"/>
                    <a:pt x="1050290" y="1582420"/>
                    <a:pt x="977900" y="1583690"/>
                  </a:cubicBezTo>
                  <a:cubicBezTo>
                    <a:pt x="906780" y="1586230"/>
                    <a:pt x="833120" y="1581150"/>
                    <a:pt x="763270" y="1569720"/>
                  </a:cubicBezTo>
                  <a:cubicBezTo>
                    <a:pt x="692150" y="1558290"/>
                    <a:pt x="621030" y="1539240"/>
                    <a:pt x="553720" y="1513840"/>
                  </a:cubicBezTo>
                  <a:cubicBezTo>
                    <a:pt x="486410" y="1488440"/>
                    <a:pt x="411480" y="1446530"/>
                    <a:pt x="360680" y="1416050"/>
                  </a:cubicBezTo>
                  <a:cubicBezTo>
                    <a:pt x="323850" y="1393190"/>
                    <a:pt x="303530" y="1377950"/>
                    <a:pt x="273050" y="1350010"/>
                  </a:cubicBezTo>
                  <a:cubicBezTo>
                    <a:pt x="228600" y="1309370"/>
                    <a:pt x="161290" y="1235710"/>
                    <a:pt x="125730" y="1187450"/>
                  </a:cubicBezTo>
                  <a:cubicBezTo>
                    <a:pt x="100330" y="1151890"/>
                    <a:pt x="86360" y="1130300"/>
                    <a:pt x="69850" y="1090930"/>
                  </a:cubicBezTo>
                  <a:cubicBezTo>
                    <a:pt x="45720" y="1035050"/>
                    <a:pt x="16510" y="937260"/>
                    <a:pt x="7620" y="877570"/>
                  </a:cubicBezTo>
                  <a:cubicBezTo>
                    <a:pt x="0" y="834390"/>
                    <a:pt x="1270" y="802640"/>
                    <a:pt x="3810" y="765810"/>
                  </a:cubicBezTo>
                  <a:cubicBezTo>
                    <a:pt x="5080" y="728980"/>
                    <a:pt x="7620" y="697230"/>
                    <a:pt x="19050" y="655320"/>
                  </a:cubicBezTo>
                  <a:cubicBezTo>
                    <a:pt x="34290" y="595630"/>
                    <a:pt x="72390" y="502920"/>
                    <a:pt x="100330" y="448310"/>
                  </a:cubicBezTo>
                  <a:cubicBezTo>
                    <a:pt x="120650" y="411480"/>
                    <a:pt x="135890" y="391160"/>
                    <a:pt x="163830" y="358140"/>
                  </a:cubicBezTo>
                  <a:cubicBezTo>
                    <a:pt x="203200" y="312420"/>
                    <a:pt x="275590" y="245110"/>
                    <a:pt x="322580" y="207010"/>
                  </a:cubicBezTo>
                  <a:cubicBezTo>
                    <a:pt x="355600" y="181610"/>
                    <a:pt x="377190" y="168910"/>
                    <a:pt x="414020" y="148590"/>
                  </a:cubicBezTo>
                  <a:cubicBezTo>
                    <a:pt x="467360" y="119380"/>
                    <a:pt x="543560" y="83820"/>
                    <a:pt x="613410" y="62230"/>
                  </a:cubicBezTo>
                  <a:cubicBezTo>
                    <a:pt x="688340" y="39370"/>
                    <a:pt x="789940" y="24130"/>
                    <a:pt x="852170" y="16510"/>
                  </a:cubicBezTo>
                  <a:cubicBezTo>
                    <a:pt x="894080" y="11430"/>
                    <a:pt x="929640" y="5080"/>
                    <a:pt x="955040" y="11430"/>
                  </a:cubicBezTo>
                  <a:cubicBezTo>
                    <a:pt x="970280" y="15240"/>
                    <a:pt x="981710" y="22860"/>
                    <a:pt x="989330" y="31750"/>
                  </a:cubicBezTo>
                  <a:cubicBezTo>
                    <a:pt x="995680" y="38100"/>
                    <a:pt x="999490" y="46990"/>
                    <a:pt x="1000760" y="55880"/>
                  </a:cubicBezTo>
                  <a:cubicBezTo>
                    <a:pt x="1002030" y="68580"/>
                    <a:pt x="1002030" y="85090"/>
                    <a:pt x="994410" y="96520"/>
                  </a:cubicBezTo>
                  <a:cubicBezTo>
                    <a:pt x="985520" y="109220"/>
                    <a:pt x="948690" y="124460"/>
                    <a:pt x="948690" y="124460"/>
                  </a:cubicBezTo>
                </a:path>
              </a:pathLst>
            </a:custGeom>
            <a:solidFill>
              <a:srgbClr val="B4986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66370" y="89535"/>
              <a:ext cx="1442720" cy="1235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67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8365465" y="7218045"/>
            <a:ext cx="856298" cy="1202055"/>
            <a:chOff x="0" y="0"/>
            <a:chExt cx="1141730" cy="1602740"/>
          </a:xfrm>
        </p:grpSpPr>
        <p:sp>
          <p:nvSpPr>
            <p:cNvPr id="50" name="Freeform 50"/>
            <p:cNvSpPr/>
            <p:nvPr/>
          </p:nvSpPr>
          <p:spPr>
            <a:xfrm>
              <a:off x="44450" y="44450"/>
              <a:ext cx="1052830" cy="1510030"/>
            </a:xfrm>
            <a:custGeom>
              <a:avLst/>
              <a:gdLst/>
              <a:ahLst/>
              <a:cxnLst/>
              <a:rect l="l" t="t" r="r" b="b"/>
              <a:pathLst>
                <a:path w="1052830" h="1510030">
                  <a:moveTo>
                    <a:pt x="133350" y="6350"/>
                  </a:moveTo>
                  <a:cubicBezTo>
                    <a:pt x="652780" y="184150"/>
                    <a:pt x="825500" y="194310"/>
                    <a:pt x="916940" y="248920"/>
                  </a:cubicBezTo>
                  <a:cubicBezTo>
                    <a:pt x="979170" y="285750"/>
                    <a:pt x="1038860" y="337820"/>
                    <a:pt x="1046480" y="384810"/>
                  </a:cubicBezTo>
                  <a:cubicBezTo>
                    <a:pt x="1052830" y="426720"/>
                    <a:pt x="1007110" y="474980"/>
                    <a:pt x="982980" y="515620"/>
                  </a:cubicBezTo>
                  <a:cubicBezTo>
                    <a:pt x="958850" y="554990"/>
                    <a:pt x="938530" y="581660"/>
                    <a:pt x="901700" y="627380"/>
                  </a:cubicBezTo>
                  <a:cubicBezTo>
                    <a:pt x="836930" y="707390"/>
                    <a:pt x="707390" y="838200"/>
                    <a:pt x="619760" y="946150"/>
                  </a:cubicBezTo>
                  <a:cubicBezTo>
                    <a:pt x="535940" y="1050290"/>
                    <a:pt x="447040" y="1167130"/>
                    <a:pt x="386080" y="1262380"/>
                  </a:cubicBezTo>
                  <a:cubicBezTo>
                    <a:pt x="339090" y="1334770"/>
                    <a:pt x="312420" y="1422400"/>
                    <a:pt x="274320" y="1463040"/>
                  </a:cubicBezTo>
                  <a:cubicBezTo>
                    <a:pt x="251460" y="1487170"/>
                    <a:pt x="227330" y="1503680"/>
                    <a:pt x="205740" y="1507490"/>
                  </a:cubicBezTo>
                  <a:cubicBezTo>
                    <a:pt x="187960" y="1510030"/>
                    <a:pt x="167640" y="1502410"/>
                    <a:pt x="152400" y="1493520"/>
                  </a:cubicBezTo>
                  <a:cubicBezTo>
                    <a:pt x="137160" y="1484630"/>
                    <a:pt x="121920" y="1468120"/>
                    <a:pt x="116840" y="1450340"/>
                  </a:cubicBezTo>
                  <a:cubicBezTo>
                    <a:pt x="110490" y="1428750"/>
                    <a:pt x="116840" y="1389380"/>
                    <a:pt x="128270" y="1370330"/>
                  </a:cubicBezTo>
                  <a:cubicBezTo>
                    <a:pt x="138430" y="1353820"/>
                    <a:pt x="156210" y="1342390"/>
                    <a:pt x="172720" y="1337310"/>
                  </a:cubicBezTo>
                  <a:cubicBezTo>
                    <a:pt x="189230" y="1332230"/>
                    <a:pt x="212090" y="1330960"/>
                    <a:pt x="228600" y="1338580"/>
                  </a:cubicBezTo>
                  <a:cubicBezTo>
                    <a:pt x="248920" y="1347470"/>
                    <a:pt x="275590" y="1377950"/>
                    <a:pt x="283210" y="1399540"/>
                  </a:cubicBezTo>
                  <a:cubicBezTo>
                    <a:pt x="289560" y="1417320"/>
                    <a:pt x="284480" y="1437640"/>
                    <a:pt x="278130" y="1454150"/>
                  </a:cubicBezTo>
                  <a:cubicBezTo>
                    <a:pt x="271780" y="1470660"/>
                    <a:pt x="256540" y="1487170"/>
                    <a:pt x="241300" y="1496060"/>
                  </a:cubicBezTo>
                  <a:cubicBezTo>
                    <a:pt x="226060" y="1504950"/>
                    <a:pt x="204470" y="1508760"/>
                    <a:pt x="186690" y="1506220"/>
                  </a:cubicBezTo>
                  <a:cubicBezTo>
                    <a:pt x="168910" y="1503680"/>
                    <a:pt x="148590" y="1496060"/>
                    <a:pt x="137160" y="1482090"/>
                  </a:cubicBezTo>
                  <a:cubicBezTo>
                    <a:pt x="121920" y="1465580"/>
                    <a:pt x="110490" y="1432560"/>
                    <a:pt x="113030" y="1404620"/>
                  </a:cubicBezTo>
                  <a:cubicBezTo>
                    <a:pt x="116840" y="1366520"/>
                    <a:pt x="148590" y="1330960"/>
                    <a:pt x="181610" y="1276350"/>
                  </a:cubicBezTo>
                  <a:cubicBezTo>
                    <a:pt x="245110" y="1170940"/>
                    <a:pt x="386080" y="965200"/>
                    <a:pt x="485140" y="830580"/>
                  </a:cubicBezTo>
                  <a:cubicBezTo>
                    <a:pt x="571500" y="713740"/>
                    <a:pt x="669290" y="582930"/>
                    <a:pt x="741680" y="513080"/>
                  </a:cubicBezTo>
                  <a:cubicBezTo>
                    <a:pt x="783590" y="471170"/>
                    <a:pt x="859790" y="457200"/>
                    <a:pt x="854710" y="426720"/>
                  </a:cubicBezTo>
                  <a:cubicBezTo>
                    <a:pt x="842010" y="353060"/>
                    <a:pt x="143510" y="248920"/>
                    <a:pt x="46990" y="180340"/>
                  </a:cubicBezTo>
                  <a:cubicBezTo>
                    <a:pt x="19050" y="160020"/>
                    <a:pt x="12700" y="144780"/>
                    <a:pt x="6350" y="124460"/>
                  </a:cubicBezTo>
                  <a:cubicBezTo>
                    <a:pt x="0" y="102870"/>
                    <a:pt x="2540" y="73660"/>
                    <a:pt x="12700" y="54610"/>
                  </a:cubicBezTo>
                  <a:cubicBezTo>
                    <a:pt x="22860" y="35560"/>
                    <a:pt x="43180" y="15240"/>
                    <a:pt x="63500" y="7620"/>
                  </a:cubicBezTo>
                  <a:cubicBezTo>
                    <a:pt x="83820" y="0"/>
                    <a:pt x="133350" y="6350"/>
                    <a:pt x="133350" y="6350"/>
                  </a:cubicBezTo>
                </a:path>
              </a:pathLst>
            </a:custGeom>
            <a:solidFill>
              <a:srgbClr val="F11F0E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028700" y="752666"/>
            <a:ext cx="185376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</a:rPr>
              <a:t>V - PENUTUP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5358722" y="9270809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 dirty="0">
                <a:solidFill>
                  <a:srgbClr val="0B2F3D"/>
                </a:solidFill>
                <a:latin typeface="Roboto"/>
              </a:rPr>
              <a:t>31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019920" y="1459776"/>
            <a:ext cx="10248160" cy="9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0B2F3D"/>
                </a:solidFill>
                <a:latin typeface="Abril Fatface"/>
              </a:rPr>
              <a:t>Saran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AD603B51-E0A1-9F36-A684-FE1563172076}"/>
              </a:ext>
            </a:extLst>
          </p:cNvPr>
          <p:cNvSpPr/>
          <p:nvPr/>
        </p:nvSpPr>
        <p:spPr>
          <a:xfrm>
            <a:off x="1028700" y="3572259"/>
            <a:ext cx="7875535" cy="2699279"/>
          </a:xfrm>
          <a:prstGeom prst="roundRect">
            <a:avLst>
              <a:gd name="adj" fmla="val 22937"/>
            </a:avLst>
          </a:prstGeom>
          <a:solidFill>
            <a:srgbClr val="0B2F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TextBox 54"/>
          <p:cNvSpPr txBox="1"/>
          <p:nvPr/>
        </p:nvSpPr>
        <p:spPr>
          <a:xfrm>
            <a:off x="2178163" y="4465950"/>
            <a:ext cx="5576607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399" dirty="0" err="1">
                <a:solidFill>
                  <a:srgbClr val="FFFFFF"/>
                </a:solidFill>
                <a:latin typeface="Open Sans"/>
              </a:rPr>
              <a:t>Melakukan</a:t>
            </a:r>
            <a:r>
              <a:rPr lang="en-US" sz="2399" dirty="0">
                <a:solidFill>
                  <a:srgbClr val="FFFFFF"/>
                </a:solidFill>
                <a:latin typeface="Open Sans"/>
              </a:rPr>
              <a:t> clustering (unsupervised learning) pada data yang </a:t>
            </a:r>
            <a:r>
              <a:rPr lang="en-US" sz="2399" dirty="0" err="1">
                <a:solidFill>
                  <a:srgbClr val="FFFFFF"/>
                </a:solidFill>
                <a:latin typeface="Open Sans"/>
              </a:rPr>
              <a:t>ditolak</a:t>
            </a:r>
            <a:r>
              <a:rPr lang="en-US" sz="2399" dirty="0">
                <a:solidFill>
                  <a:srgbClr val="FFFFFF"/>
                </a:solidFill>
                <a:latin typeface="Open Sans"/>
              </a:rPr>
              <a:t> atau </a:t>
            </a:r>
            <a:r>
              <a:rPr lang="en-US" sz="2399" dirty="0" err="1">
                <a:solidFill>
                  <a:srgbClr val="FFFFFF"/>
                </a:solidFill>
                <a:latin typeface="Open Sans"/>
              </a:rPr>
              <a:t>berada</a:t>
            </a:r>
            <a:r>
              <a:rPr lang="en-US" sz="2399" dirty="0">
                <a:solidFill>
                  <a:srgbClr val="FFFFFF"/>
                </a:solidFill>
                <a:latin typeface="Open Sans"/>
              </a:rPr>
              <a:t> di </a:t>
            </a:r>
            <a:r>
              <a:rPr lang="en-US" sz="2399" dirty="0" err="1">
                <a:solidFill>
                  <a:srgbClr val="FFFFFF"/>
                </a:solidFill>
                <a:latin typeface="Open Sans"/>
              </a:rPr>
              <a:t>bawah</a:t>
            </a:r>
            <a:r>
              <a:rPr lang="en-US" sz="2399" dirty="0">
                <a:solidFill>
                  <a:srgbClr val="FFFFFF"/>
                </a:solidFill>
                <a:latin typeface="Open Sans"/>
              </a:rPr>
              <a:t> threshold 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C85D8CC-03C9-65AF-8C22-BC702A0B2165}"/>
              </a:ext>
            </a:extLst>
          </p:cNvPr>
          <p:cNvSpPr/>
          <p:nvPr/>
        </p:nvSpPr>
        <p:spPr>
          <a:xfrm>
            <a:off x="1749536" y="3221047"/>
            <a:ext cx="6433860" cy="747242"/>
          </a:xfrm>
          <a:prstGeom prst="roundRect">
            <a:avLst>
              <a:gd name="adj" fmla="val 50000"/>
            </a:avLst>
          </a:prstGeom>
          <a:solidFill>
            <a:srgbClr val="ED8C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TextBox 55"/>
          <p:cNvSpPr txBox="1"/>
          <p:nvPr/>
        </p:nvSpPr>
        <p:spPr>
          <a:xfrm>
            <a:off x="1897354" y="3437529"/>
            <a:ext cx="613822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dirty="0">
                <a:solidFill>
                  <a:srgbClr val="0B2F3D"/>
                </a:solidFill>
                <a:latin typeface="Roboto Bold"/>
              </a:rPr>
              <a:t>Saran Penelitian </a:t>
            </a:r>
            <a:r>
              <a:rPr lang="en-US" sz="2999" dirty="0" err="1">
                <a:solidFill>
                  <a:srgbClr val="0B2F3D"/>
                </a:solidFill>
                <a:latin typeface="Roboto Bold"/>
              </a:rPr>
              <a:t>Selanjutnya</a:t>
            </a:r>
            <a:endParaRPr lang="en-US" sz="2999" dirty="0">
              <a:solidFill>
                <a:srgbClr val="0B2F3D"/>
              </a:solidFill>
              <a:latin typeface="Roboto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8987386" y="2967488"/>
            <a:ext cx="527710" cy="45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8"/>
              </a:lnSpc>
            </a:pPr>
            <a:r>
              <a:rPr lang="en-US" sz="2323">
                <a:solidFill>
                  <a:srgbClr val="000000"/>
                </a:solidFill>
                <a:latin typeface="Roboto Bold"/>
              </a:rPr>
              <a:t>1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5346383" y="5307960"/>
            <a:ext cx="1009570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>
                <a:solidFill>
                  <a:srgbClr val="F11F0E"/>
                </a:solidFill>
                <a:latin typeface="Roboto Bold"/>
              </a:rPr>
              <a:t>t=0,5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4953000" y="6374415"/>
            <a:ext cx="4311954" cy="1518166"/>
            <a:chOff x="0" y="0"/>
            <a:chExt cx="5656704" cy="2024222"/>
          </a:xfrm>
        </p:grpSpPr>
        <p:sp>
          <p:nvSpPr>
            <p:cNvPr id="48" name="Freeform 48"/>
            <p:cNvSpPr/>
            <p:nvPr/>
          </p:nvSpPr>
          <p:spPr>
            <a:xfrm>
              <a:off x="63881" y="36517"/>
              <a:ext cx="5533733" cy="1951188"/>
            </a:xfrm>
            <a:custGeom>
              <a:avLst/>
              <a:gdLst/>
              <a:ahLst/>
              <a:cxnLst/>
              <a:rect l="l" t="t" r="r" b="b"/>
              <a:pathLst>
                <a:path w="5533733" h="1951188">
                  <a:moveTo>
                    <a:pt x="247541" y="73034"/>
                  </a:moveTo>
                  <a:cubicBezTo>
                    <a:pt x="206018" y="333587"/>
                    <a:pt x="201227" y="459916"/>
                    <a:pt x="201227" y="559597"/>
                  </a:cubicBezTo>
                  <a:cubicBezTo>
                    <a:pt x="201227" y="649409"/>
                    <a:pt x="198033" y="737247"/>
                    <a:pt x="209212" y="817189"/>
                  </a:cubicBezTo>
                  <a:cubicBezTo>
                    <a:pt x="218795" y="888249"/>
                    <a:pt x="229974" y="945492"/>
                    <a:pt x="258720" y="1015565"/>
                  </a:cubicBezTo>
                  <a:cubicBezTo>
                    <a:pt x="292258" y="1098468"/>
                    <a:pt x="348155" y="1201111"/>
                    <a:pt x="412036" y="1282040"/>
                  </a:cubicBezTo>
                  <a:cubicBezTo>
                    <a:pt x="471126" y="1356061"/>
                    <a:pt x="542993" y="1424160"/>
                    <a:pt x="624442" y="1483377"/>
                  </a:cubicBezTo>
                  <a:cubicBezTo>
                    <a:pt x="702697" y="1539632"/>
                    <a:pt x="784146" y="1588980"/>
                    <a:pt x="886356" y="1629444"/>
                  </a:cubicBezTo>
                  <a:cubicBezTo>
                    <a:pt x="998148" y="1673857"/>
                    <a:pt x="1132300" y="1705439"/>
                    <a:pt x="1274436" y="1734060"/>
                  </a:cubicBezTo>
                  <a:cubicBezTo>
                    <a:pt x="1437334" y="1766630"/>
                    <a:pt x="1608217" y="1790316"/>
                    <a:pt x="1815831" y="1807094"/>
                  </a:cubicBezTo>
                  <a:cubicBezTo>
                    <a:pt x="2085731" y="1828807"/>
                    <a:pt x="2464228" y="1833742"/>
                    <a:pt x="2762874" y="1829794"/>
                  </a:cubicBezTo>
                  <a:cubicBezTo>
                    <a:pt x="3032773" y="1826833"/>
                    <a:pt x="3294688" y="1809068"/>
                    <a:pt x="3531049" y="1792290"/>
                  </a:cubicBezTo>
                  <a:cubicBezTo>
                    <a:pt x="3735470" y="1777486"/>
                    <a:pt x="3911144" y="1762682"/>
                    <a:pt x="4102788" y="1738008"/>
                  </a:cubicBezTo>
                  <a:cubicBezTo>
                    <a:pt x="4302418" y="1712348"/>
                    <a:pt x="4497256" y="1677805"/>
                    <a:pt x="4708065" y="1640301"/>
                  </a:cubicBezTo>
                  <a:cubicBezTo>
                    <a:pt x="4941232" y="1598849"/>
                    <a:pt x="5316536" y="1488311"/>
                    <a:pt x="5436314" y="1495220"/>
                  </a:cubicBezTo>
                  <a:cubicBezTo>
                    <a:pt x="5477837" y="1498181"/>
                    <a:pt x="5501792" y="1509037"/>
                    <a:pt x="5516166" y="1522854"/>
                  </a:cubicBezTo>
                  <a:cubicBezTo>
                    <a:pt x="5530539" y="1536672"/>
                    <a:pt x="5533733" y="1564306"/>
                    <a:pt x="5525748" y="1579110"/>
                  </a:cubicBezTo>
                  <a:cubicBezTo>
                    <a:pt x="5519360" y="1591940"/>
                    <a:pt x="5501792" y="1602797"/>
                    <a:pt x="5484225" y="1608718"/>
                  </a:cubicBezTo>
                  <a:cubicBezTo>
                    <a:pt x="5466657" y="1614640"/>
                    <a:pt x="5444299" y="1619575"/>
                    <a:pt x="5423538" y="1616614"/>
                  </a:cubicBezTo>
                  <a:cubicBezTo>
                    <a:pt x="5397985" y="1613653"/>
                    <a:pt x="5361253" y="1598849"/>
                    <a:pt x="5348477" y="1584045"/>
                  </a:cubicBezTo>
                  <a:cubicBezTo>
                    <a:pt x="5335701" y="1569241"/>
                    <a:pt x="5335701" y="1541606"/>
                    <a:pt x="5348477" y="1526802"/>
                  </a:cubicBezTo>
                  <a:cubicBezTo>
                    <a:pt x="5361253" y="1511998"/>
                    <a:pt x="5399582" y="1499168"/>
                    <a:pt x="5425135" y="1496207"/>
                  </a:cubicBezTo>
                  <a:cubicBezTo>
                    <a:pt x="5445896" y="1494233"/>
                    <a:pt x="5469852" y="1498181"/>
                    <a:pt x="5485822" y="1504102"/>
                  </a:cubicBezTo>
                  <a:cubicBezTo>
                    <a:pt x="5503389" y="1510024"/>
                    <a:pt x="5519360" y="1522854"/>
                    <a:pt x="5525748" y="1534698"/>
                  </a:cubicBezTo>
                  <a:cubicBezTo>
                    <a:pt x="5532136" y="1546541"/>
                    <a:pt x="5533733" y="1561345"/>
                    <a:pt x="5528942" y="1573188"/>
                  </a:cubicBezTo>
                  <a:cubicBezTo>
                    <a:pt x="5524151" y="1585032"/>
                    <a:pt x="5517763" y="1593914"/>
                    <a:pt x="5493807" y="1604771"/>
                  </a:cubicBezTo>
                  <a:cubicBezTo>
                    <a:pt x="5407567" y="1645235"/>
                    <a:pt x="4992338" y="1711361"/>
                    <a:pt x="4755976" y="1754786"/>
                  </a:cubicBezTo>
                  <a:cubicBezTo>
                    <a:pt x="4540376" y="1794264"/>
                    <a:pt x="4337553" y="1828807"/>
                    <a:pt x="4131535" y="1855454"/>
                  </a:cubicBezTo>
                  <a:cubicBezTo>
                    <a:pt x="3933502" y="1880128"/>
                    <a:pt x="3756231" y="1895919"/>
                    <a:pt x="3545422" y="1910723"/>
                  </a:cubicBezTo>
                  <a:cubicBezTo>
                    <a:pt x="3302673" y="1927501"/>
                    <a:pt x="3032773" y="1945266"/>
                    <a:pt x="2754889" y="1948227"/>
                  </a:cubicBezTo>
                  <a:cubicBezTo>
                    <a:pt x="2445064" y="1951188"/>
                    <a:pt x="2056984" y="1946253"/>
                    <a:pt x="1774308" y="1923553"/>
                  </a:cubicBezTo>
                  <a:cubicBezTo>
                    <a:pt x="1555514" y="1905788"/>
                    <a:pt x="1371855" y="1879141"/>
                    <a:pt x="1196181" y="1842624"/>
                  </a:cubicBezTo>
                  <a:cubicBezTo>
                    <a:pt x="1036477" y="1809068"/>
                    <a:pt x="884759" y="1770577"/>
                    <a:pt x="758593" y="1718269"/>
                  </a:cubicBezTo>
                  <a:cubicBezTo>
                    <a:pt x="643606" y="1670896"/>
                    <a:pt x="549381" y="1613653"/>
                    <a:pt x="463141" y="1549502"/>
                  </a:cubicBezTo>
                  <a:cubicBezTo>
                    <a:pt x="373707" y="1482390"/>
                    <a:pt x="295452" y="1406395"/>
                    <a:pt x="229974" y="1323492"/>
                  </a:cubicBezTo>
                  <a:cubicBezTo>
                    <a:pt x="159704" y="1235654"/>
                    <a:pt x="100614" y="1124129"/>
                    <a:pt x="63882" y="1034317"/>
                  </a:cubicBezTo>
                  <a:cubicBezTo>
                    <a:pt x="33538" y="958322"/>
                    <a:pt x="22359" y="895158"/>
                    <a:pt x="11180" y="820150"/>
                  </a:cubicBezTo>
                  <a:cubicBezTo>
                    <a:pt x="0" y="737247"/>
                    <a:pt x="0" y="649409"/>
                    <a:pt x="0" y="556636"/>
                  </a:cubicBezTo>
                  <a:cubicBezTo>
                    <a:pt x="0" y="453994"/>
                    <a:pt x="3194" y="321744"/>
                    <a:pt x="12777" y="230945"/>
                  </a:cubicBezTo>
                  <a:cubicBezTo>
                    <a:pt x="19165" y="164820"/>
                    <a:pt x="23956" y="95733"/>
                    <a:pt x="41523" y="59217"/>
                  </a:cubicBezTo>
                  <a:cubicBezTo>
                    <a:pt x="51106" y="40465"/>
                    <a:pt x="55897" y="27634"/>
                    <a:pt x="75061" y="18752"/>
                  </a:cubicBezTo>
                  <a:cubicBezTo>
                    <a:pt x="95823" y="7895"/>
                    <a:pt x="142137" y="0"/>
                    <a:pt x="169286" y="2961"/>
                  </a:cubicBezTo>
                  <a:cubicBezTo>
                    <a:pt x="193242" y="4935"/>
                    <a:pt x="217197" y="16778"/>
                    <a:pt x="229974" y="28621"/>
                  </a:cubicBezTo>
                  <a:cubicBezTo>
                    <a:pt x="242750" y="40465"/>
                    <a:pt x="247541" y="73034"/>
                    <a:pt x="247541" y="73034"/>
                  </a:cubicBezTo>
                </a:path>
              </a:pathLst>
            </a:custGeom>
            <a:solidFill>
              <a:srgbClr val="F11F0E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4051626" y="6005355"/>
            <a:ext cx="3207674" cy="7200900"/>
          </a:xfrm>
          <a:custGeom>
            <a:avLst/>
            <a:gdLst/>
            <a:ahLst/>
            <a:cxnLst/>
            <a:rect l="l" t="t" r="r" b="b"/>
            <a:pathLst>
              <a:path w="3207674" h="7200900">
                <a:moveTo>
                  <a:pt x="0" y="0"/>
                </a:moveTo>
                <a:lnTo>
                  <a:pt x="3207674" y="0"/>
                </a:lnTo>
                <a:lnTo>
                  <a:pt x="320767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3772502" y="3116143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1"/>
                </a:lnTo>
                <a:lnTo>
                  <a:pt x="0" y="36305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1127953" y="3314773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3072510" y="4883635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7999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TextBox 8"/>
          <p:cNvSpPr txBox="1"/>
          <p:nvPr/>
        </p:nvSpPr>
        <p:spPr>
          <a:xfrm>
            <a:off x="3952822" y="4343702"/>
            <a:ext cx="10382357" cy="1252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0"/>
              </a:lnSpc>
            </a:pPr>
            <a:r>
              <a:rPr lang="en-US" sz="10122">
                <a:solidFill>
                  <a:srgbClr val="0B2F3D"/>
                </a:solidFill>
                <a:latin typeface="Abril Fatface"/>
              </a:rPr>
              <a:t>TERIMA KASIH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5046146" y="4445743"/>
            <a:ext cx="2686425" cy="4202956"/>
          </a:xfrm>
          <a:custGeom>
            <a:avLst/>
            <a:gdLst/>
            <a:ahLst/>
            <a:cxnLst/>
            <a:rect l="l" t="t" r="r" b="b"/>
            <a:pathLst>
              <a:path w="2686425" h="4202956">
                <a:moveTo>
                  <a:pt x="0" y="0"/>
                </a:moveTo>
                <a:lnTo>
                  <a:pt x="2686426" y="0"/>
                </a:lnTo>
                <a:lnTo>
                  <a:pt x="2686426" y="4202956"/>
                </a:lnTo>
                <a:lnTo>
                  <a:pt x="0" y="4202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43200" y="3750193"/>
            <a:ext cx="2142902" cy="1391101"/>
            <a:chOff x="0" y="0"/>
            <a:chExt cx="7620000" cy="4946650"/>
          </a:xfrm>
        </p:grpSpPr>
        <p:sp>
          <p:nvSpPr>
            <p:cNvPr id="5" name="Freeform 5"/>
            <p:cNvSpPr/>
            <p:nvPr/>
          </p:nvSpPr>
          <p:spPr>
            <a:xfrm>
              <a:off x="60960" y="60960"/>
              <a:ext cx="7377429" cy="4622800"/>
            </a:xfrm>
            <a:custGeom>
              <a:avLst/>
              <a:gdLst/>
              <a:ahLst/>
              <a:cxnLst/>
              <a:rect l="l" t="t" r="r" b="b"/>
              <a:pathLst>
                <a:path w="7377429" h="4622800">
                  <a:moveTo>
                    <a:pt x="7132320" y="4207510"/>
                  </a:moveTo>
                  <a:cubicBezTo>
                    <a:pt x="7090410" y="4174490"/>
                    <a:pt x="7051040" y="4138930"/>
                    <a:pt x="7015480" y="4104640"/>
                  </a:cubicBezTo>
                  <a:cubicBezTo>
                    <a:pt x="6924040" y="4014470"/>
                    <a:pt x="6854190" y="3919220"/>
                    <a:pt x="6807200" y="3821430"/>
                  </a:cubicBezTo>
                  <a:cubicBezTo>
                    <a:pt x="6764020" y="3731260"/>
                    <a:pt x="6739890" y="3638550"/>
                    <a:pt x="6736080" y="3545840"/>
                  </a:cubicBezTo>
                  <a:cubicBezTo>
                    <a:pt x="6736080" y="3536950"/>
                    <a:pt x="6738620" y="3529330"/>
                    <a:pt x="6744970" y="3522980"/>
                  </a:cubicBezTo>
                  <a:cubicBezTo>
                    <a:pt x="7099301" y="3158490"/>
                    <a:pt x="7285990" y="2740660"/>
                    <a:pt x="7285990" y="2311400"/>
                  </a:cubicBezTo>
                  <a:cubicBezTo>
                    <a:pt x="7285990" y="1931670"/>
                    <a:pt x="7141210" y="1572260"/>
                    <a:pt x="6883400" y="1256030"/>
                  </a:cubicBezTo>
                  <a:cubicBezTo>
                    <a:pt x="6277610" y="510540"/>
                    <a:pt x="5052060" y="0"/>
                    <a:pt x="3642360" y="0"/>
                  </a:cubicBezTo>
                  <a:cubicBezTo>
                    <a:pt x="1634490" y="0"/>
                    <a:pt x="0" y="1036320"/>
                    <a:pt x="0" y="2311400"/>
                  </a:cubicBezTo>
                  <a:cubicBezTo>
                    <a:pt x="0" y="2326640"/>
                    <a:pt x="0" y="2340610"/>
                    <a:pt x="1270" y="2355850"/>
                  </a:cubicBezTo>
                  <a:cubicBezTo>
                    <a:pt x="39370" y="3609340"/>
                    <a:pt x="1657350" y="4622800"/>
                    <a:pt x="3642360" y="4622800"/>
                  </a:cubicBezTo>
                  <a:cubicBezTo>
                    <a:pt x="4519930" y="4622800"/>
                    <a:pt x="5368290" y="4420870"/>
                    <a:pt x="6032500" y="4053840"/>
                  </a:cubicBezTo>
                  <a:cubicBezTo>
                    <a:pt x="6043930" y="4047490"/>
                    <a:pt x="6059170" y="4048760"/>
                    <a:pt x="6068060" y="4058920"/>
                  </a:cubicBezTo>
                  <a:cubicBezTo>
                    <a:pt x="6300470" y="4283710"/>
                    <a:pt x="7059929" y="4352290"/>
                    <a:pt x="7377429" y="4372610"/>
                  </a:cubicBezTo>
                  <a:cubicBezTo>
                    <a:pt x="7308849" y="4333240"/>
                    <a:pt x="7221220" y="4278630"/>
                    <a:pt x="7132320" y="4207510"/>
                  </a:cubicBezTo>
                  <a:close/>
                </a:path>
              </a:pathLst>
            </a:custGeom>
            <a:blipFill>
              <a:blip r:embed="rId6"/>
              <a:stretch>
                <a:fillRect l="-23199" t="-14004" r="-26775" b="-25135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7620000" cy="4946650"/>
            </a:xfrm>
            <a:custGeom>
              <a:avLst/>
              <a:gdLst/>
              <a:ahLst/>
              <a:cxnLst/>
              <a:rect l="l" t="t" r="r" b="b"/>
              <a:pathLst>
                <a:path w="7620000" h="4946650">
                  <a:moveTo>
                    <a:pt x="7599680" y="4493260"/>
                  </a:moveTo>
                  <a:cubicBezTo>
                    <a:pt x="7604761" y="4489450"/>
                    <a:pt x="7607300" y="4484370"/>
                    <a:pt x="7608570" y="4478020"/>
                  </a:cubicBezTo>
                  <a:cubicBezTo>
                    <a:pt x="7611111" y="4464050"/>
                    <a:pt x="7604761" y="4448810"/>
                    <a:pt x="7590790" y="4443730"/>
                  </a:cubicBezTo>
                  <a:cubicBezTo>
                    <a:pt x="7584440" y="4441189"/>
                    <a:pt x="7042150" y="4202430"/>
                    <a:pt x="6893560" y="3789680"/>
                  </a:cubicBezTo>
                  <a:cubicBezTo>
                    <a:pt x="7226300" y="3429000"/>
                    <a:pt x="7457440" y="2924809"/>
                    <a:pt x="7457440" y="2482850"/>
                  </a:cubicBezTo>
                  <a:cubicBezTo>
                    <a:pt x="7457440" y="2263140"/>
                    <a:pt x="7409180" y="2052320"/>
                    <a:pt x="7319010" y="1854200"/>
                  </a:cubicBezTo>
                  <a:cubicBezTo>
                    <a:pt x="7167880" y="1416050"/>
                    <a:pt x="6824980" y="1014730"/>
                    <a:pt x="6316980" y="690880"/>
                  </a:cubicBezTo>
                  <a:cubicBezTo>
                    <a:pt x="5618480" y="245110"/>
                    <a:pt x="4690110" y="0"/>
                    <a:pt x="3703320" y="0"/>
                  </a:cubicBezTo>
                  <a:cubicBezTo>
                    <a:pt x="2716530" y="0"/>
                    <a:pt x="1788160" y="245110"/>
                    <a:pt x="1089660" y="690880"/>
                  </a:cubicBezTo>
                  <a:cubicBezTo>
                    <a:pt x="387350" y="1139190"/>
                    <a:pt x="0" y="1736090"/>
                    <a:pt x="0" y="2372360"/>
                  </a:cubicBezTo>
                  <a:cubicBezTo>
                    <a:pt x="0" y="2524760"/>
                    <a:pt x="22860" y="2675890"/>
                    <a:pt x="66040" y="2821940"/>
                  </a:cubicBezTo>
                  <a:cubicBezTo>
                    <a:pt x="232410" y="4024630"/>
                    <a:pt x="1767840" y="4946650"/>
                    <a:pt x="3702050" y="4946650"/>
                  </a:cubicBezTo>
                  <a:cubicBezTo>
                    <a:pt x="4631690" y="4946650"/>
                    <a:pt x="5481320" y="4728210"/>
                    <a:pt x="6132830" y="4368800"/>
                  </a:cubicBezTo>
                  <a:cubicBezTo>
                    <a:pt x="6442710" y="4668520"/>
                    <a:pt x="7620000" y="4701540"/>
                    <a:pt x="7620000" y="4701540"/>
                  </a:cubicBezTo>
                  <a:lnTo>
                    <a:pt x="7599680" y="4493260"/>
                  </a:lnTo>
                  <a:close/>
                  <a:moveTo>
                    <a:pt x="60960" y="2372360"/>
                  </a:moveTo>
                  <a:cubicBezTo>
                    <a:pt x="60960" y="1098550"/>
                    <a:pt x="1695450" y="60960"/>
                    <a:pt x="3703320" y="60960"/>
                  </a:cubicBezTo>
                  <a:cubicBezTo>
                    <a:pt x="5113020" y="60960"/>
                    <a:pt x="6338570" y="571500"/>
                    <a:pt x="6943089" y="1316990"/>
                  </a:cubicBezTo>
                  <a:cubicBezTo>
                    <a:pt x="7200899" y="1633220"/>
                    <a:pt x="7345680" y="1992630"/>
                    <a:pt x="7345680" y="2372360"/>
                  </a:cubicBezTo>
                  <a:cubicBezTo>
                    <a:pt x="7345680" y="2800350"/>
                    <a:pt x="7158989" y="3219450"/>
                    <a:pt x="6804660" y="3583940"/>
                  </a:cubicBezTo>
                  <a:cubicBezTo>
                    <a:pt x="6798310" y="3590290"/>
                    <a:pt x="6795770" y="3597910"/>
                    <a:pt x="6795770" y="3606800"/>
                  </a:cubicBezTo>
                  <a:cubicBezTo>
                    <a:pt x="6799580" y="3699510"/>
                    <a:pt x="6823710" y="3792220"/>
                    <a:pt x="6866889" y="3882390"/>
                  </a:cubicBezTo>
                  <a:cubicBezTo>
                    <a:pt x="6913880" y="3980180"/>
                    <a:pt x="6983730" y="4075430"/>
                    <a:pt x="7075170" y="4165600"/>
                  </a:cubicBezTo>
                  <a:cubicBezTo>
                    <a:pt x="7110730" y="4201160"/>
                    <a:pt x="7150100" y="4235450"/>
                    <a:pt x="7192010" y="4269740"/>
                  </a:cubicBezTo>
                  <a:cubicBezTo>
                    <a:pt x="7280910" y="4340860"/>
                    <a:pt x="7369810" y="4396740"/>
                    <a:pt x="7438390" y="4434840"/>
                  </a:cubicBezTo>
                  <a:cubicBezTo>
                    <a:pt x="7120890" y="4415790"/>
                    <a:pt x="6360160" y="4345940"/>
                    <a:pt x="6127750" y="4121150"/>
                  </a:cubicBezTo>
                  <a:cubicBezTo>
                    <a:pt x="6117590" y="4112260"/>
                    <a:pt x="6103620" y="4109720"/>
                    <a:pt x="6092190" y="4116070"/>
                  </a:cubicBezTo>
                  <a:cubicBezTo>
                    <a:pt x="5429250" y="4483100"/>
                    <a:pt x="4580890" y="4685030"/>
                    <a:pt x="3702050" y="4685030"/>
                  </a:cubicBezTo>
                  <a:cubicBezTo>
                    <a:pt x="1718310" y="4683760"/>
                    <a:pt x="99060" y="3670300"/>
                    <a:pt x="62230" y="2416810"/>
                  </a:cubicBezTo>
                  <a:cubicBezTo>
                    <a:pt x="60960" y="2401570"/>
                    <a:pt x="60960" y="2387600"/>
                    <a:pt x="60960" y="2372360"/>
                  </a:cubicBezTo>
                  <a:close/>
                </a:path>
              </a:pathLst>
            </a:custGeom>
            <a:solidFill>
              <a:srgbClr val="35AAD7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301649" y="2848554"/>
            <a:ext cx="2447890" cy="1803279"/>
            <a:chOff x="0" y="0"/>
            <a:chExt cx="7620000" cy="5613400"/>
          </a:xfrm>
        </p:grpSpPr>
        <p:sp>
          <p:nvSpPr>
            <p:cNvPr id="8" name="Freeform 8"/>
            <p:cNvSpPr/>
            <p:nvPr/>
          </p:nvSpPr>
          <p:spPr>
            <a:xfrm>
              <a:off x="-6350" y="-1270"/>
              <a:ext cx="7672070" cy="5671820"/>
            </a:xfrm>
            <a:custGeom>
              <a:avLst/>
              <a:gdLst/>
              <a:ahLst/>
              <a:cxnLst/>
              <a:rect l="l" t="t" r="r" b="b"/>
              <a:pathLst>
                <a:path w="7672070" h="5671820">
                  <a:moveTo>
                    <a:pt x="7614920" y="3288030"/>
                  </a:moveTo>
                  <a:cubicBezTo>
                    <a:pt x="7612380" y="3305810"/>
                    <a:pt x="7608570" y="3323590"/>
                    <a:pt x="7604760" y="3341370"/>
                  </a:cubicBezTo>
                  <a:cubicBezTo>
                    <a:pt x="7606030" y="3395980"/>
                    <a:pt x="7602220" y="3451860"/>
                    <a:pt x="7593330" y="3507740"/>
                  </a:cubicBezTo>
                  <a:cubicBezTo>
                    <a:pt x="7510780" y="4042410"/>
                    <a:pt x="7010399" y="4409440"/>
                    <a:pt x="6475730" y="4326890"/>
                  </a:cubicBezTo>
                  <a:cubicBezTo>
                    <a:pt x="6332220" y="4305300"/>
                    <a:pt x="6201409" y="4253230"/>
                    <a:pt x="6088380" y="4178300"/>
                  </a:cubicBezTo>
                  <a:cubicBezTo>
                    <a:pt x="5880100" y="4420870"/>
                    <a:pt x="5556250" y="4554220"/>
                    <a:pt x="5217159" y="4502150"/>
                  </a:cubicBezTo>
                  <a:cubicBezTo>
                    <a:pt x="5113019" y="4485640"/>
                    <a:pt x="5015230" y="4453890"/>
                    <a:pt x="4927600" y="4408170"/>
                  </a:cubicBezTo>
                  <a:cubicBezTo>
                    <a:pt x="4726940" y="4759960"/>
                    <a:pt x="4389120" y="5013960"/>
                    <a:pt x="3996689" y="5110480"/>
                  </a:cubicBezTo>
                  <a:cubicBezTo>
                    <a:pt x="3698239" y="5629910"/>
                    <a:pt x="2983229" y="5671820"/>
                    <a:pt x="2458719" y="5568950"/>
                  </a:cubicBezTo>
                  <a:cubicBezTo>
                    <a:pt x="2595879" y="5523230"/>
                    <a:pt x="2752089" y="5490210"/>
                    <a:pt x="2896869" y="5450840"/>
                  </a:cubicBezTo>
                  <a:cubicBezTo>
                    <a:pt x="3065779" y="5368290"/>
                    <a:pt x="3197859" y="5253990"/>
                    <a:pt x="3293109" y="5109210"/>
                  </a:cubicBezTo>
                  <a:cubicBezTo>
                    <a:pt x="3087369" y="5058410"/>
                    <a:pt x="2900680" y="4965700"/>
                    <a:pt x="2740659" y="4842510"/>
                  </a:cubicBezTo>
                  <a:cubicBezTo>
                    <a:pt x="2468880" y="4997450"/>
                    <a:pt x="2145030" y="5066030"/>
                    <a:pt x="1811019" y="5015230"/>
                  </a:cubicBezTo>
                  <a:cubicBezTo>
                    <a:pt x="1109980" y="4907280"/>
                    <a:pt x="607059" y="4310380"/>
                    <a:pt x="595630" y="3624580"/>
                  </a:cubicBezTo>
                  <a:cubicBezTo>
                    <a:pt x="586740" y="3576320"/>
                    <a:pt x="580390" y="3526790"/>
                    <a:pt x="577850" y="3477260"/>
                  </a:cubicBezTo>
                  <a:cubicBezTo>
                    <a:pt x="240030" y="3277870"/>
                    <a:pt x="24130" y="2910840"/>
                    <a:pt x="27940" y="2508250"/>
                  </a:cubicBezTo>
                  <a:cubicBezTo>
                    <a:pt x="3810" y="2381250"/>
                    <a:pt x="0" y="2250440"/>
                    <a:pt x="20320" y="2118360"/>
                  </a:cubicBezTo>
                  <a:cubicBezTo>
                    <a:pt x="62230" y="1847850"/>
                    <a:pt x="199390" y="1601470"/>
                    <a:pt x="407670" y="1424940"/>
                  </a:cubicBezTo>
                  <a:cubicBezTo>
                    <a:pt x="613410" y="1249680"/>
                    <a:pt x="875030" y="1153160"/>
                    <a:pt x="1144270" y="1153160"/>
                  </a:cubicBezTo>
                  <a:cubicBezTo>
                    <a:pt x="1202690" y="1153160"/>
                    <a:pt x="1261110" y="1158240"/>
                    <a:pt x="1318260" y="1167130"/>
                  </a:cubicBezTo>
                  <a:cubicBezTo>
                    <a:pt x="1330960" y="1168400"/>
                    <a:pt x="1343660" y="1170940"/>
                    <a:pt x="1357630" y="1173480"/>
                  </a:cubicBezTo>
                  <a:cubicBezTo>
                    <a:pt x="1459230" y="720090"/>
                    <a:pt x="1866900" y="392430"/>
                    <a:pt x="2332990" y="392430"/>
                  </a:cubicBezTo>
                  <a:cubicBezTo>
                    <a:pt x="2383790" y="392430"/>
                    <a:pt x="2435860" y="396240"/>
                    <a:pt x="2486660" y="403860"/>
                  </a:cubicBezTo>
                  <a:cubicBezTo>
                    <a:pt x="2693670" y="435610"/>
                    <a:pt x="2880360" y="528320"/>
                    <a:pt x="3030220" y="673100"/>
                  </a:cubicBezTo>
                  <a:cubicBezTo>
                    <a:pt x="3295650" y="256540"/>
                    <a:pt x="3763010" y="0"/>
                    <a:pt x="4257040" y="0"/>
                  </a:cubicBezTo>
                  <a:cubicBezTo>
                    <a:pt x="4330700" y="0"/>
                    <a:pt x="4406900" y="6350"/>
                    <a:pt x="4480560" y="16510"/>
                  </a:cubicBezTo>
                  <a:cubicBezTo>
                    <a:pt x="5078730" y="107950"/>
                    <a:pt x="5558790" y="563880"/>
                    <a:pt x="5683250" y="1153160"/>
                  </a:cubicBezTo>
                  <a:cubicBezTo>
                    <a:pt x="5845810" y="1046480"/>
                    <a:pt x="6033770" y="990600"/>
                    <a:pt x="6228080" y="990600"/>
                  </a:cubicBezTo>
                  <a:cubicBezTo>
                    <a:pt x="6278880" y="990600"/>
                    <a:pt x="6330950" y="994410"/>
                    <a:pt x="6381750" y="1002030"/>
                  </a:cubicBezTo>
                  <a:cubicBezTo>
                    <a:pt x="6645910" y="1042670"/>
                    <a:pt x="6878320" y="1183640"/>
                    <a:pt x="7037070" y="1399540"/>
                  </a:cubicBezTo>
                  <a:cubicBezTo>
                    <a:pt x="7195820" y="1615440"/>
                    <a:pt x="7259320" y="1879600"/>
                    <a:pt x="7218680" y="2143760"/>
                  </a:cubicBezTo>
                  <a:cubicBezTo>
                    <a:pt x="7216139" y="2161540"/>
                    <a:pt x="7212330" y="2180590"/>
                    <a:pt x="7208520" y="2198370"/>
                  </a:cubicBezTo>
                  <a:cubicBezTo>
                    <a:pt x="7208520" y="2236470"/>
                    <a:pt x="7207250" y="2275840"/>
                    <a:pt x="7203439" y="2313940"/>
                  </a:cubicBezTo>
                  <a:cubicBezTo>
                    <a:pt x="7510780" y="2534920"/>
                    <a:pt x="7672070" y="2912110"/>
                    <a:pt x="7614920" y="3288030"/>
                  </a:cubicBezTo>
                  <a:close/>
                </a:path>
              </a:pathLst>
            </a:custGeom>
            <a:solidFill>
              <a:srgbClr val="753192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-36830" y="-12700"/>
              <a:ext cx="7684770" cy="5618480"/>
            </a:xfrm>
            <a:custGeom>
              <a:avLst/>
              <a:gdLst/>
              <a:ahLst/>
              <a:cxnLst/>
              <a:rect l="l" t="t" r="r" b="b"/>
              <a:pathLst>
                <a:path w="7684770" h="5618480">
                  <a:moveTo>
                    <a:pt x="7184390" y="2360930"/>
                  </a:moveTo>
                  <a:cubicBezTo>
                    <a:pt x="7202170" y="2307590"/>
                    <a:pt x="7216140" y="2251710"/>
                    <a:pt x="7225030" y="2193290"/>
                  </a:cubicBezTo>
                  <a:cubicBezTo>
                    <a:pt x="7307580" y="1658620"/>
                    <a:pt x="6940550" y="1158240"/>
                    <a:pt x="6405880" y="1075690"/>
                  </a:cubicBezTo>
                  <a:cubicBezTo>
                    <a:pt x="6146800" y="1036320"/>
                    <a:pt x="5895340" y="1102360"/>
                    <a:pt x="5695950" y="1240790"/>
                  </a:cubicBezTo>
                  <a:cubicBezTo>
                    <a:pt x="5586730" y="660400"/>
                    <a:pt x="5123180" y="185420"/>
                    <a:pt x="4504690" y="90170"/>
                  </a:cubicBezTo>
                  <a:cubicBezTo>
                    <a:pt x="3915410" y="0"/>
                    <a:pt x="3355340" y="280670"/>
                    <a:pt x="3061970" y="759460"/>
                  </a:cubicBezTo>
                  <a:cubicBezTo>
                    <a:pt x="2919730" y="613410"/>
                    <a:pt x="2730500" y="510540"/>
                    <a:pt x="2513330" y="477520"/>
                  </a:cubicBezTo>
                  <a:cubicBezTo>
                    <a:pt x="1993900" y="397510"/>
                    <a:pt x="1507490" y="740410"/>
                    <a:pt x="1404620" y="1249680"/>
                  </a:cubicBezTo>
                  <a:cubicBezTo>
                    <a:pt x="1385570" y="1245870"/>
                    <a:pt x="1365250" y="1242060"/>
                    <a:pt x="1344930" y="1238250"/>
                  </a:cubicBezTo>
                  <a:cubicBezTo>
                    <a:pt x="735330" y="1144270"/>
                    <a:pt x="166370" y="1562100"/>
                    <a:pt x="72390" y="2171700"/>
                  </a:cubicBezTo>
                  <a:cubicBezTo>
                    <a:pt x="0" y="2645410"/>
                    <a:pt x="236220" y="3094990"/>
                    <a:pt x="629920" y="3315970"/>
                  </a:cubicBezTo>
                  <a:cubicBezTo>
                    <a:pt x="574040" y="4056380"/>
                    <a:pt x="1096010" y="4726940"/>
                    <a:pt x="1841500" y="4841240"/>
                  </a:cubicBezTo>
                  <a:cubicBezTo>
                    <a:pt x="2175510" y="4892040"/>
                    <a:pt x="2499360" y="4824730"/>
                    <a:pt x="2771140" y="4668520"/>
                  </a:cubicBezTo>
                  <a:cubicBezTo>
                    <a:pt x="2961640" y="4815840"/>
                    <a:pt x="3190240" y="4919980"/>
                    <a:pt x="3445510" y="4960620"/>
                  </a:cubicBezTo>
                  <a:cubicBezTo>
                    <a:pt x="3346450" y="5240020"/>
                    <a:pt x="3140710" y="5464810"/>
                    <a:pt x="2774950" y="5586730"/>
                  </a:cubicBezTo>
                  <a:cubicBezTo>
                    <a:pt x="3162300" y="5618480"/>
                    <a:pt x="3729990" y="5455920"/>
                    <a:pt x="4027170" y="4936490"/>
                  </a:cubicBezTo>
                  <a:cubicBezTo>
                    <a:pt x="4419600" y="4839970"/>
                    <a:pt x="4757420" y="4585970"/>
                    <a:pt x="4958080" y="4234180"/>
                  </a:cubicBezTo>
                  <a:cubicBezTo>
                    <a:pt x="5046980" y="4279900"/>
                    <a:pt x="5143500" y="4311650"/>
                    <a:pt x="5247640" y="4328160"/>
                  </a:cubicBezTo>
                  <a:cubicBezTo>
                    <a:pt x="5586730" y="4380230"/>
                    <a:pt x="5910580" y="4246880"/>
                    <a:pt x="6118860" y="4004310"/>
                  </a:cubicBezTo>
                  <a:cubicBezTo>
                    <a:pt x="6231890" y="4079240"/>
                    <a:pt x="6363970" y="4131310"/>
                    <a:pt x="6506210" y="4152900"/>
                  </a:cubicBezTo>
                  <a:cubicBezTo>
                    <a:pt x="7040880" y="4235450"/>
                    <a:pt x="7541260" y="3868420"/>
                    <a:pt x="7623810" y="3333750"/>
                  </a:cubicBezTo>
                  <a:cubicBezTo>
                    <a:pt x="7684770" y="2940050"/>
                    <a:pt x="7500620" y="2564130"/>
                    <a:pt x="7184391" y="2360930"/>
                  </a:cubicBezTo>
                  <a:close/>
                </a:path>
              </a:pathLst>
            </a:custGeom>
            <a:blipFill>
              <a:blip r:embed="rId7"/>
              <a:stretch>
                <a:fillRect l="-17320" t="-5136" r="-18581" b="-8418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115493" y="7091719"/>
            <a:ext cx="1556981" cy="1556981"/>
          </a:xfrm>
          <a:custGeom>
            <a:avLst/>
            <a:gdLst/>
            <a:ahLst/>
            <a:cxnLst/>
            <a:rect l="l" t="t" r="r" b="b"/>
            <a:pathLst>
              <a:path w="1556981" h="1556981">
                <a:moveTo>
                  <a:pt x="0" y="0"/>
                </a:moveTo>
                <a:lnTo>
                  <a:pt x="1556980" y="0"/>
                </a:lnTo>
                <a:lnTo>
                  <a:pt x="1556980" y="1556980"/>
                </a:lnTo>
                <a:lnTo>
                  <a:pt x="0" y="1556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AutoShape 11"/>
          <p:cNvSpPr/>
          <p:nvPr/>
        </p:nvSpPr>
        <p:spPr>
          <a:xfrm>
            <a:off x="7570711" y="6154687"/>
            <a:ext cx="5997126" cy="1142342"/>
          </a:xfrm>
          <a:prstGeom prst="line">
            <a:avLst/>
          </a:prstGeom>
          <a:ln w="19050" cap="rnd">
            <a:solidFill>
              <a:srgbClr val="727272">
                <a:alpha val="49804"/>
              </a:srgbClr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3393437" y="1490044"/>
            <a:ext cx="11501127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dirty="0" err="1">
                <a:solidFill>
                  <a:srgbClr val="0B2F3D"/>
                </a:solidFill>
                <a:latin typeface="Abril Fatface"/>
              </a:rPr>
              <a:t>Latar</a:t>
            </a:r>
            <a:r>
              <a:rPr lang="en-US" sz="8000" dirty="0">
                <a:solidFill>
                  <a:srgbClr val="0B2F3D"/>
                </a:solidFill>
                <a:latin typeface="Abril Fatface"/>
              </a:rPr>
              <a:t> </a:t>
            </a:r>
            <a:r>
              <a:rPr lang="en-US" sz="8000" dirty="0" err="1">
                <a:solidFill>
                  <a:srgbClr val="0B2F3D"/>
                </a:solidFill>
                <a:latin typeface="Abril Fatface"/>
              </a:rPr>
              <a:t>Belakang</a:t>
            </a:r>
            <a:r>
              <a:rPr lang="en-US" sz="8000" dirty="0">
                <a:solidFill>
                  <a:srgbClr val="0B2F3D"/>
                </a:solidFill>
                <a:latin typeface="Abril Fatface"/>
              </a:rPr>
              <a:t> (2)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30204"/>
            <a:ext cx="3060409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</a:rPr>
              <a:t>I - PENDAHULUAN</a:t>
            </a:r>
          </a:p>
        </p:txBody>
      </p:sp>
      <p:sp>
        <p:nvSpPr>
          <p:cNvPr id="14" name="AutoShape 14"/>
          <p:cNvSpPr/>
          <p:nvPr/>
        </p:nvSpPr>
        <p:spPr>
          <a:xfrm>
            <a:off x="7250356" y="6647203"/>
            <a:ext cx="6118253" cy="1700686"/>
          </a:xfrm>
          <a:prstGeom prst="line">
            <a:avLst/>
          </a:prstGeom>
          <a:ln w="19050" cap="rnd">
            <a:solidFill>
              <a:srgbClr val="727272">
                <a:alpha val="49804"/>
              </a:srgbClr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5" name="TextBox 15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</a:rPr>
              <a:t>04</a:t>
            </a:r>
          </a:p>
        </p:txBody>
      </p:sp>
      <p:sp>
        <p:nvSpPr>
          <p:cNvPr id="16" name="Freeform 16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8EA5959-F700-8CD9-DE5D-9A29FCB6E021}"/>
              </a:ext>
            </a:extLst>
          </p:cNvPr>
          <p:cNvSpPr/>
          <p:nvPr/>
        </p:nvSpPr>
        <p:spPr>
          <a:xfrm>
            <a:off x="11123298" y="6186958"/>
            <a:ext cx="4490388" cy="747242"/>
          </a:xfrm>
          <a:prstGeom prst="roundRect">
            <a:avLst>
              <a:gd name="adj" fmla="val 50000"/>
            </a:avLst>
          </a:prstGeom>
          <a:solidFill>
            <a:srgbClr val="ED8C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09C6F57-6710-9EB5-BB2E-EFD0A58BFA2C}"/>
              </a:ext>
            </a:extLst>
          </p:cNvPr>
          <p:cNvSpPr/>
          <p:nvPr/>
        </p:nvSpPr>
        <p:spPr>
          <a:xfrm>
            <a:off x="2721194" y="6186958"/>
            <a:ext cx="4490388" cy="747242"/>
          </a:xfrm>
          <a:prstGeom prst="roundRect">
            <a:avLst>
              <a:gd name="adj" fmla="val 50000"/>
            </a:avLst>
          </a:prstGeom>
          <a:solidFill>
            <a:srgbClr val="ED8C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3A1D908-291E-E998-4E83-59608C3135CC}"/>
              </a:ext>
            </a:extLst>
          </p:cNvPr>
          <p:cNvSpPr/>
          <p:nvPr/>
        </p:nvSpPr>
        <p:spPr>
          <a:xfrm>
            <a:off x="6898805" y="3634258"/>
            <a:ext cx="4490388" cy="747242"/>
          </a:xfrm>
          <a:prstGeom prst="roundRect">
            <a:avLst>
              <a:gd name="adj" fmla="val 50000"/>
            </a:avLst>
          </a:prstGeom>
          <a:solidFill>
            <a:srgbClr val="ED8C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576638" y="1635508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876646" y="3403001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700" y="730204"/>
            <a:ext cx="3597341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</a:rPr>
              <a:t>II - LANDASAN TEORI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77659" y="1542136"/>
            <a:ext cx="10732681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0"/>
              </a:lnSpc>
            </a:pPr>
            <a:r>
              <a:rPr lang="en-US" sz="7500">
                <a:solidFill>
                  <a:srgbClr val="0B2F3D"/>
                </a:solidFill>
                <a:latin typeface="Abril Fatface"/>
              </a:rPr>
              <a:t>Rumusan Masalah, Tujuan, &amp; Manfaat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</a:rPr>
              <a:t>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77659" y="4548743"/>
            <a:ext cx="10732681" cy="95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 dirty="0" err="1">
                <a:solidFill>
                  <a:srgbClr val="000000"/>
                </a:solidFill>
                <a:latin typeface="Roboto"/>
              </a:rPr>
              <a:t>Melakukan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klasifikasi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citra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rambu-rambu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lalu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lintas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dengan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menggunakan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arsitektur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CNN EfficientNetB1 dan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sistem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deep open classification.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24601" y="3669514"/>
            <a:ext cx="1773963" cy="64818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42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6982320" y="3837909"/>
            <a:ext cx="4323361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0B2F3D"/>
                </a:solidFill>
                <a:latin typeface="Roboto Bold"/>
              </a:rPr>
              <a:t>Rumusan Masalah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62275" y="6377122"/>
            <a:ext cx="4323361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0B2F3D"/>
                </a:solidFill>
                <a:latin typeface="Roboto Bold"/>
              </a:rPr>
              <a:t>Tujuan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06812" y="6377122"/>
            <a:ext cx="4323361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dirty="0" err="1">
                <a:solidFill>
                  <a:srgbClr val="0B2F3D"/>
                </a:solidFill>
                <a:latin typeface="Roboto Bold"/>
              </a:rPr>
              <a:t>Manfaat</a:t>
            </a:r>
            <a:endParaRPr lang="en-US" sz="2999" dirty="0">
              <a:solidFill>
                <a:srgbClr val="0B2F3D"/>
              </a:solidFill>
              <a:latin typeface="Roboto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79193" y="7129844"/>
            <a:ext cx="7689526" cy="1925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 dirty="0" err="1">
                <a:solidFill>
                  <a:srgbClr val="000000"/>
                </a:solidFill>
                <a:latin typeface="Roboto"/>
              </a:rPr>
              <a:t>Tujuan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dari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penelitian ini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adalah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>
                <a:solidFill>
                  <a:srgbClr val="000000"/>
                </a:solidFill>
                <a:latin typeface="Roboto Bold"/>
              </a:rPr>
              <a:t>untuk </a:t>
            </a:r>
            <a:r>
              <a:rPr lang="en-US" sz="2399" dirty="0" err="1">
                <a:solidFill>
                  <a:srgbClr val="000000"/>
                </a:solidFill>
                <a:latin typeface="Roboto Bold"/>
              </a:rPr>
              <a:t>melakukan</a:t>
            </a:r>
            <a:r>
              <a:rPr lang="en-US" sz="2399" dirty="0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 Bold"/>
              </a:rPr>
              <a:t>klasifikasi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citra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rambu-rambu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lalu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lintas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dengan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menggunakan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arsitektur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EfficientNetB1 dan </a:t>
            </a:r>
            <a:r>
              <a:rPr lang="en-US" sz="2399" dirty="0" err="1">
                <a:solidFill>
                  <a:srgbClr val="000000"/>
                </a:solidFill>
                <a:latin typeface="Roboto Bold"/>
              </a:rPr>
              <a:t>menolak</a:t>
            </a:r>
            <a:r>
              <a:rPr lang="en-US" sz="2399" dirty="0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 Bold"/>
              </a:rPr>
              <a:t>citra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dengan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kelas yang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tidak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diketahui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oleh model.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43698" y="7129844"/>
            <a:ext cx="8249589" cy="1904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 dirty="0" err="1">
                <a:solidFill>
                  <a:srgbClr val="000000"/>
                </a:solidFill>
                <a:latin typeface="Roboto"/>
              </a:rPr>
              <a:t>Manfaat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dari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penelitian ini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diharapkan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dapat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menggunakan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sistem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klasifikasi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rambu-rambu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lalu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lintas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pada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sistem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deteksi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objek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yang biasa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diterapkan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pada </a:t>
            </a:r>
            <a:r>
              <a:rPr lang="en-US" sz="2399" dirty="0" err="1">
                <a:solidFill>
                  <a:srgbClr val="000000"/>
                </a:solidFill>
                <a:latin typeface="Roboto Bold"/>
              </a:rPr>
              <a:t>kamera</a:t>
            </a:r>
            <a:r>
              <a:rPr lang="en-US" sz="2399" dirty="0">
                <a:solidFill>
                  <a:srgbClr val="000000"/>
                </a:solidFill>
                <a:latin typeface="Roboto Bold"/>
              </a:rPr>
              <a:t> CCTV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lalu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lintas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"/>
              </a:rPr>
              <a:t>maupun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 Bold"/>
              </a:rPr>
              <a:t>kendaraan</a:t>
            </a:r>
            <a:r>
              <a:rPr lang="en-US" sz="2399" dirty="0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Roboto Bold"/>
              </a:rPr>
              <a:t>otonom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(self-driving vehicles).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434465" y="5802630"/>
            <a:ext cx="110490" cy="108585"/>
            <a:chOff x="0" y="0"/>
            <a:chExt cx="147320" cy="144780"/>
          </a:xfrm>
        </p:grpSpPr>
        <p:sp>
          <p:nvSpPr>
            <p:cNvPr id="24" name="Freeform 24"/>
            <p:cNvSpPr/>
            <p:nvPr/>
          </p:nvSpPr>
          <p:spPr>
            <a:xfrm>
              <a:off x="46990" y="45720"/>
              <a:ext cx="49530" cy="52070"/>
            </a:xfrm>
            <a:custGeom>
              <a:avLst/>
              <a:gdLst/>
              <a:ahLst/>
              <a:cxnLst/>
              <a:rect l="l" t="t" r="r" b="b"/>
              <a:pathLst>
                <a:path w="49530" h="52070">
                  <a:moveTo>
                    <a:pt x="49530" y="16510"/>
                  </a:moveTo>
                  <a:cubicBezTo>
                    <a:pt x="2794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6350"/>
                    <a:pt x="43180" y="63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25" name="AutoShape 25"/>
          <p:cNvSpPr/>
          <p:nvPr/>
        </p:nvSpPr>
        <p:spPr>
          <a:xfrm>
            <a:off x="2135098" y="5807949"/>
            <a:ext cx="14017804" cy="0"/>
          </a:xfrm>
          <a:prstGeom prst="line">
            <a:avLst/>
          </a:prstGeom>
          <a:ln w="19050" cap="rnd">
            <a:solidFill>
              <a:srgbClr val="0B2F3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6" name="AutoShape 26"/>
          <p:cNvSpPr/>
          <p:nvPr/>
        </p:nvSpPr>
        <p:spPr>
          <a:xfrm>
            <a:off x="9144000" y="6335857"/>
            <a:ext cx="0" cy="3097709"/>
          </a:xfrm>
          <a:prstGeom prst="line">
            <a:avLst/>
          </a:prstGeom>
          <a:ln w="19050" cap="rnd">
            <a:solidFill>
              <a:srgbClr val="0B2F3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7" name="Freeform 27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4BC7FE6-C292-D34C-8349-8CED0910D429}"/>
              </a:ext>
            </a:extLst>
          </p:cNvPr>
          <p:cNvSpPr/>
          <p:nvPr/>
        </p:nvSpPr>
        <p:spPr>
          <a:xfrm>
            <a:off x="4859522" y="6311913"/>
            <a:ext cx="8448974" cy="2791058"/>
          </a:xfrm>
          <a:prstGeom prst="roundRect">
            <a:avLst>
              <a:gd name="adj" fmla="val 41928"/>
            </a:avLst>
          </a:prstGeom>
          <a:solidFill>
            <a:srgbClr val="0B2F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7A50452-8804-6391-3B76-987D1F349194}"/>
              </a:ext>
            </a:extLst>
          </p:cNvPr>
          <p:cNvSpPr/>
          <p:nvPr/>
        </p:nvSpPr>
        <p:spPr>
          <a:xfrm>
            <a:off x="9305626" y="3126708"/>
            <a:ext cx="8448974" cy="2791058"/>
          </a:xfrm>
          <a:prstGeom prst="roundRect">
            <a:avLst>
              <a:gd name="adj" fmla="val 41928"/>
            </a:avLst>
          </a:prstGeom>
          <a:solidFill>
            <a:srgbClr val="0B2F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D298318-07B6-06FF-8C1E-7C21F352EB5B}"/>
              </a:ext>
            </a:extLst>
          </p:cNvPr>
          <p:cNvSpPr/>
          <p:nvPr/>
        </p:nvSpPr>
        <p:spPr>
          <a:xfrm>
            <a:off x="425903" y="3126709"/>
            <a:ext cx="8448974" cy="2791058"/>
          </a:xfrm>
          <a:prstGeom prst="roundRect">
            <a:avLst>
              <a:gd name="adj" fmla="val 41928"/>
            </a:avLst>
          </a:prstGeom>
          <a:solidFill>
            <a:srgbClr val="0B2F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1028700" y="730204"/>
            <a:ext cx="3597341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</a:rPr>
              <a:t>II - LANDASAN TEORI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</a:rPr>
              <a:t>6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53642" y="5802630"/>
            <a:ext cx="110490" cy="108585"/>
            <a:chOff x="0" y="0"/>
            <a:chExt cx="147320" cy="144780"/>
          </a:xfrm>
        </p:grpSpPr>
        <p:sp>
          <p:nvSpPr>
            <p:cNvPr id="6" name="Freeform 6"/>
            <p:cNvSpPr/>
            <p:nvPr/>
          </p:nvSpPr>
          <p:spPr>
            <a:xfrm>
              <a:off x="46990" y="45720"/>
              <a:ext cx="49530" cy="52070"/>
            </a:xfrm>
            <a:custGeom>
              <a:avLst/>
              <a:gdLst/>
              <a:ahLst/>
              <a:cxnLst/>
              <a:rect l="l" t="t" r="r" b="b"/>
              <a:pathLst>
                <a:path w="49530" h="52070">
                  <a:moveTo>
                    <a:pt x="49530" y="16510"/>
                  </a:moveTo>
                  <a:cubicBezTo>
                    <a:pt x="2794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6350"/>
                    <a:pt x="43180" y="6350"/>
                  </a:cubicBezTo>
                </a:path>
              </a:pathLst>
            </a:custGeom>
            <a:solidFill>
              <a:srgbClr val="2D90EB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Freeform 7"/>
          <p:cNvSpPr/>
          <p:nvPr/>
        </p:nvSpPr>
        <p:spPr>
          <a:xfrm>
            <a:off x="4238819" y="1028700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3538827" y="2796193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TextBox 9"/>
          <p:cNvSpPr txBox="1"/>
          <p:nvPr/>
        </p:nvSpPr>
        <p:spPr>
          <a:xfrm>
            <a:off x="4919512" y="1563069"/>
            <a:ext cx="8448975" cy="99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 dirty="0">
                <a:solidFill>
                  <a:srgbClr val="0B2F3D"/>
                </a:solidFill>
                <a:latin typeface="Abril Fatface"/>
              </a:rPr>
              <a:t>Ruang </a:t>
            </a:r>
            <a:r>
              <a:rPr lang="en-US" sz="8000" dirty="0" err="1">
                <a:solidFill>
                  <a:srgbClr val="0B2F3D"/>
                </a:solidFill>
                <a:latin typeface="Abril Fatface"/>
              </a:rPr>
              <a:t>Lingkup</a:t>
            </a:r>
            <a:endParaRPr lang="en-US" sz="8000" dirty="0">
              <a:solidFill>
                <a:srgbClr val="0B2F3D"/>
              </a:solidFill>
              <a:latin typeface="Abril Fatface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611896" y="2942230"/>
            <a:ext cx="3176809" cy="317680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14300">
              <a:solidFill>
                <a:srgbClr val="ED8C02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2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81217" y="4132489"/>
            <a:ext cx="2038165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8400">
                <a:solidFill>
                  <a:srgbClr val="0B2F3D"/>
                </a:solidFill>
                <a:latin typeface="Abril Fatface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15082" y="3272381"/>
            <a:ext cx="4363359" cy="2411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 dirty="0">
                <a:solidFill>
                  <a:srgbClr val="FFFFFF"/>
                </a:solidFill>
                <a:latin typeface="Roboto"/>
              </a:rPr>
              <a:t>Dataset yang </a:t>
            </a:r>
            <a:r>
              <a:rPr lang="en-US" sz="2399" dirty="0" err="1">
                <a:solidFill>
                  <a:srgbClr val="FFFFFF"/>
                </a:solidFill>
                <a:latin typeface="Roboto"/>
              </a:rPr>
              <a:t>digunakan</a:t>
            </a:r>
            <a:r>
              <a:rPr lang="en-US" sz="23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Roboto"/>
              </a:rPr>
              <a:t>adalah</a:t>
            </a:r>
            <a:r>
              <a:rPr lang="en-US" sz="2399" dirty="0">
                <a:solidFill>
                  <a:srgbClr val="FFFFFF"/>
                </a:solidFill>
                <a:latin typeface="Roboto"/>
              </a:rPr>
              <a:t> German Traffic Sign Recognition Benchmark yang </a:t>
            </a:r>
            <a:r>
              <a:rPr lang="en-US" sz="2399" dirty="0" err="1">
                <a:solidFill>
                  <a:srgbClr val="FFFFFF"/>
                </a:solidFill>
                <a:latin typeface="Roboto"/>
              </a:rPr>
              <a:t>berupa</a:t>
            </a:r>
            <a:r>
              <a:rPr lang="en-US" sz="23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Roboto"/>
              </a:rPr>
              <a:t>citra</a:t>
            </a:r>
            <a:r>
              <a:rPr lang="en-US" sz="23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Roboto"/>
              </a:rPr>
              <a:t>rambu-rambu</a:t>
            </a:r>
            <a:r>
              <a:rPr lang="en-US" sz="23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Roboto"/>
              </a:rPr>
              <a:t>lalu</a:t>
            </a:r>
            <a:r>
              <a:rPr lang="en-US" sz="23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Roboto"/>
              </a:rPr>
              <a:t>lintas</a:t>
            </a:r>
            <a:r>
              <a:rPr lang="en-US" sz="2399" dirty="0">
                <a:solidFill>
                  <a:srgbClr val="FFFFFF"/>
                </a:solidFill>
                <a:latin typeface="Roboto"/>
              </a:rPr>
              <a:t> di Jerman.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73690" y="6692077"/>
            <a:ext cx="4561276" cy="1925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 dirty="0">
                <a:solidFill>
                  <a:srgbClr val="FFFFFF"/>
                </a:solidFill>
                <a:latin typeface="Roboto"/>
              </a:rPr>
              <a:t>Tools yang </a:t>
            </a:r>
            <a:r>
              <a:rPr lang="en-US" sz="2399" dirty="0" err="1">
                <a:solidFill>
                  <a:srgbClr val="FFFFFF"/>
                </a:solidFill>
                <a:latin typeface="Roboto"/>
              </a:rPr>
              <a:t>digunakan</a:t>
            </a:r>
            <a:r>
              <a:rPr lang="en-US" sz="2399" dirty="0">
                <a:solidFill>
                  <a:srgbClr val="FFFFFF"/>
                </a:solidFill>
                <a:latin typeface="Roboto"/>
              </a:rPr>
              <a:t> dalam penelitian ini </a:t>
            </a:r>
            <a:r>
              <a:rPr lang="en-US" sz="2399" dirty="0" err="1">
                <a:solidFill>
                  <a:srgbClr val="FFFFFF"/>
                </a:solidFill>
                <a:latin typeface="Roboto"/>
              </a:rPr>
              <a:t>yakni</a:t>
            </a:r>
            <a:r>
              <a:rPr lang="en-US" sz="2399" dirty="0">
                <a:solidFill>
                  <a:srgbClr val="FFFFFF"/>
                </a:solidFill>
                <a:latin typeface="Roboto"/>
              </a:rPr>
              <a:t> Google </a:t>
            </a:r>
            <a:r>
              <a:rPr lang="en-US" sz="2399" dirty="0" err="1">
                <a:solidFill>
                  <a:srgbClr val="FFFFFF"/>
                </a:solidFill>
                <a:latin typeface="Roboto"/>
              </a:rPr>
              <a:t>Colab</a:t>
            </a:r>
            <a:r>
              <a:rPr lang="en-US" sz="2399" dirty="0">
                <a:solidFill>
                  <a:srgbClr val="FFFFFF"/>
                </a:solidFill>
                <a:latin typeface="Roboto"/>
              </a:rPr>
              <a:t> dan Jupyter Notebook </a:t>
            </a:r>
            <a:r>
              <a:rPr lang="en-US" sz="2399" dirty="0" err="1">
                <a:solidFill>
                  <a:srgbClr val="FFFFFF"/>
                </a:solidFill>
                <a:latin typeface="Roboto"/>
              </a:rPr>
              <a:t>dengan</a:t>
            </a:r>
            <a:r>
              <a:rPr lang="en-US" sz="23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Roboto"/>
              </a:rPr>
              <a:t>menggunakan</a:t>
            </a:r>
            <a:r>
              <a:rPr lang="en-US" sz="23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Roboto"/>
              </a:rPr>
              <a:t>bahasa</a:t>
            </a:r>
            <a:r>
              <a:rPr lang="en-US" sz="2399" dirty="0">
                <a:solidFill>
                  <a:srgbClr val="FFFFFF"/>
                </a:solidFill>
                <a:latin typeface="Roboto"/>
              </a:rPr>
              <a:t> Python.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913676" y="3515269"/>
            <a:ext cx="4561276" cy="1925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 dirty="0" err="1">
                <a:solidFill>
                  <a:srgbClr val="FFFFFF"/>
                </a:solidFill>
                <a:latin typeface="Roboto"/>
              </a:rPr>
              <a:t>Sistem</a:t>
            </a:r>
            <a:r>
              <a:rPr lang="en-US" sz="2399" dirty="0">
                <a:solidFill>
                  <a:srgbClr val="FFFFFF"/>
                </a:solidFill>
                <a:latin typeface="Roboto"/>
              </a:rPr>
              <a:t> deep open classification </a:t>
            </a:r>
            <a:r>
              <a:rPr lang="en-US" sz="2399" dirty="0" err="1">
                <a:solidFill>
                  <a:srgbClr val="FFFFFF"/>
                </a:solidFill>
                <a:latin typeface="Roboto"/>
              </a:rPr>
              <a:t>mampu</a:t>
            </a:r>
            <a:r>
              <a:rPr lang="en-US" sz="23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Roboto"/>
              </a:rPr>
              <a:t>melakukan</a:t>
            </a:r>
            <a:r>
              <a:rPr lang="en-US" sz="23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Roboto"/>
              </a:rPr>
              <a:t>penolakan</a:t>
            </a:r>
            <a:r>
              <a:rPr lang="en-US" sz="23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Roboto"/>
              </a:rPr>
              <a:t>terhadap</a:t>
            </a:r>
            <a:r>
              <a:rPr lang="en-US" sz="23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Roboto"/>
              </a:rPr>
              <a:t>citra</a:t>
            </a:r>
            <a:r>
              <a:rPr lang="en-US" sz="2399" dirty="0">
                <a:solidFill>
                  <a:srgbClr val="FFFFFF"/>
                </a:solidFill>
                <a:latin typeface="Roboto"/>
              </a:rPr>
              <a:t> yang </a:t>
            </a:r>
            <a:r>
              <a:rPr lang="en-US" sz="2399" dirty="0" err="1">
                <a:solidFill>
                  <a:srgbClr val="FFFFFF"/>
                </a:solidFill>
                <a:latin typeface="Roboto"/>
              </a:rPr>
              <a:t>tidak</a:t>
            </a:r>
            <a:r>
              <a:rPr lang="en-US" sz="23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Roboto"/>
              </a:rPr>
              <a:t>dikenali</a:t>
            </a:r>
            <a:r>
              <a:rPr lang="en-US" sz="2399" dirty="0">
                <a:solidFill>
                  <a:srgbClr val="FFFFFF"/>
                </a:solidFill>
                <a:latin typeface="Roboto"/>
              </a:rPr>
              <a:t> model.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508267" y="2942230"/>
            <a:ext cx="3176809" cy="3176809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14300">
              <a:solidFill>
                <a:srgbClr val="ED8C02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2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077589" y="4132489"/>
            <a:ext cx="2038165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8400">
                <a:solidFill>
                  <a:srgbClr val="0B2F3D"/>
                </a:solidFill>
                <a:latin typeface="Abril Fatface"/>
              </a:rPr>
              <a:t>02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5064683" y="6119038"/>
            <a:ext cx="3176809" cy="3176809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14300">
              <a:solidFill>
                <a:srgbClr val="ED8C02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2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5634005" y="7309298"/>
            <a:ext cx="2038165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8400">
                <a:solidFill>
                  <a:srgbClr val="0B2F3D"/>
                </a:solidFill>
                <a:latin typeface="Abril Fatface"/>
              </a:rPr>
              <a:t>03</a:t>
            </a:r>
          </a:p>
        </p:txBody>
      </p:sp>
      <p:sp>
        <p:nvSpPr>
          <p:cNvPr id="34" name="Freeform 34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3772502" y="3116143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1" y="0"/>
                </a:lnTo>
                <a:lnTo>
                  <a:pt x="3630501" y="3630501"/>
                </a:lnTo>
                <a:lnTo>
                  <a:pt x="0" y="3630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1127953" y="3314773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3072510" y="4883635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3173585" y="4083888"/>
            <a:ext cx="11940830" cy="2404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0"/>
              </a:lnSpc>
            </a:pPr>
            <a:r>
              <a:rPr lang="en-US" sz="10122">
                <a:solidFill>
                  <a:srgbClr val="FFFFFF"/>
                </a:solidFill>
                <a:latin typeface="Abril Fatface"/>
              </a:rPr>
              <a:t>BAB II</a:t>
            </a:r>
          </a:p>
          <a:p>
            <a:pPr algn="ctr">
              <a:lnSpc>
                <a:spcPts val="9110"/>
              </a:lnSpc>
            </a:pPr>
            <a:r>
              <a:rPr lang="en-US" sz="10122">
                <a:solidFill>
                  <a:srgbClr val="FFFFFF"/>
                </a:solidFill>
                <a:latin typeface="Abril Fatface"/>
              </a:rPr>
              <a:t>LANDASAN TEORI</a:t>
            </a:r>
          </a:p>
        </p:txBody>
      </p:sp>
      <p:sp>
        <p:nvSpPr>
          <p:cNvPr id="7" name="Freeform 7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5358722" y="8551482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1028700" y="730204"/>
            <a:ext cx="364489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</a:rPr>
              <a:t>II - LANDASAN TEORI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</a:rPr>
              <a:t>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81929" y="1542136"/>
            <a:ext cx="10124142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0"/>
              </a:lnSpc>
            </a:pPr>
            <a:r>
              <a:rPr lang="en-US" sz="7500">
                <a:solidFill>
                  <a:srgbClr val="0B2F3D"/>
                </a:solidFill>
                <a:latin typeface="Abril Fatface"/>
              </a:rPr>
              <a:t>Literature Review (1)</a:t>
            </a:r>
          </a:p>
        </p:txBody>
      </p:sp>
      <p:sp>
        <p:nvSpPr>
          <p:cNvPr id="7" name="Freeform 7"/>
          <p:cNvSpPr/>
          <p:nvPr/>
        </p:nvSpPr>
        <p:spPr>
          <a:xfrm>
            <a:off x="3811965" y="1657315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3111973" y="3424808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TextBox 9"/>
          <p:cNvSpPr txBox="1"/>
          <p:nvPr/>
        </p:nvSpPr>
        <p:spPr>
          <a:xfrm>
            <a:off x="1793996" y="4381500"/>
            <a:ext cx="3873934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99"/>
              </a:lnSpc>
            </a:pPr>
            <a:r>
              <a:rPr lang="en-US" sz="1999">
                <a:solidFill>
                  <a:srgbClr val="FFFFFF"/>
                </a:solidFill>
                <a:latin typeface="Roboto"/>
              </a:rPr>
              <a:t>Lorem ipsum dolor sit amet,  elit. Quisque non elit mauris.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93996" y="3718403"/>
            <a:ext cx="387393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9"/>
              </a:lnSpc>
            </a:pPr>
            <a:r>
              <a:rPr lang="en-US" sz="2999">
                <a:solidFill>
                  <a:srgbClr val="FFFFFF"/>
                </a:solidFill>
                <a:latin typeface="Roboto Bold"/>
              </a:rPr>
              <a:t>Literary Preview 01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2D85E463-A2E0-FD8F-2717-AB4913E1C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071736"/>
              </p:ext>
            </p:extLst>
          </p:nvPr>
        </p:nvGraphicFramePr>
        <p:xfrm>
          <a:off x="893850" y="3086100"/>
          <a:ext cx="16500300" cy="54864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945159">
                  <a:extLst>
                    <a:ext uri="{9D8B030D-6E8A-4147-A177-3AD203B41FA5}">
                      <a16:colId xmlns:a16="http://schemas.microsoft.com/office/drawing/2014/main" val="3553041425"/>
                    </a:ext>
                  </a:extLst>
                </a:gridCol>
                <a:gridCol w="4003650">
                  <a:extLst>
                    <a:ext uri="{9D8B030D-6E8A-4147-A177-3AD203B41FA5}">
                      <a16:colId xmlns:a16="http://schemas.microsoft.com/office/drawing/2014/main" val="2103661755"/>
                    </a:ext>
                  </a:extLst>
                </a:gridCol>
                <a:gridCol w="5282791">
                  <a:extLst>
                    <a:ext uri="{9D8B030D-6E8A-4147-A177-3AD203B41FA5}">
                      <a16:colId xmlns:a16="http://schemas.microsoft.com/office/drawing/2014/main" val="359167595"/>
                    </a:ext>
                  </a:extLst>
                </a:gridCol>
                <a:gridCol w="4268700">
                  <a:extLst>
                    <a:ext uri="{9D8B030D-6E8A-4147-A177-3AD203B41FA5}">
                      <a16:colId xmlns:a16="http://schemas.microsoft.com/office/drawing/2014/main" val="398938539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err="1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Penulis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err="1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Judul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err="1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Objek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 Penelitian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Hasil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838432"/>
                  </a:ext>
                </a:extLst>
              </a:tr>
              <a:tr h="19202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Shu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dkk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. (2017)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DOC: Deep Open Classification of Text Documents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Klasifikasi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teks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pada dataset newsgroups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sebanyak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20 kelas dan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ulasan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Amazon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sebanyak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50 kelas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dengan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menggunakan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i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deep open classification.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Macro-f1 = 92,6% (dataset pertama)</a:t>
                      </a:r>
                    </a:p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Macro-f1 = 69,8% (dataset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kedua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)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559595"/>
                  </a:ext>
                </a:extLst>
              </a:tr>
              <a:tr h="1554480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Belghaouti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dkk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. (2020)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Improved Traffic Sign Recognition Using Deep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ConvNet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Architecture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Klasifikasi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citra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rambu-rambu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lalu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lintas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(GTSRB)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menggunakan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arsitektur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LeNet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dan dua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arsitektur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CNN lainnya yang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diusulkan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.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Akurasi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 = 95,8% (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LeNet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)</a:t>
                      </a:r>
                    </a:p>
                    <a:p>
                      <a:r>
                        <a:rPr lang="en-ID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Akurasi</a:t>
                      </a:r>
                      <a:r>
                        <a:rPr lang="en-ID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= 98,02% (CNN I)</a:t>
                      </a:r>
                    </a:p>
                    <a:p>
                      <a:r>
                        <a:rPr lang="en-ID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Akurasi</a:t>
                      </a:r>
                      <a:r>
                        <a:rPr lang="en-ID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= 96,65% (CNN II)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777846"/>
                  </a:ext>
                </a:extLst>
              </a:tr>
              <a:tr h="155448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Natarajan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dkk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. (2018)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Traffic sign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recognitioin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using weighted multi-convolutional neural network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Klasifikasi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citra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dengan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dataset GTSRB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menggunakan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arsitektur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CNN yang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diusulkan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.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Akurasi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= 99,59%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79922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5358722" y="8551482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3811965" y="1657315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3111973" y="3424808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1028700" y="730204"/>
            <a:ext cx="3644893" cy="2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2"/>
              </a:lnSpc>
            </a:pPr>
            <a:r>
              <a:rPr lang="en-US" sz="2403">
                <a:solidFill>
                  <a:srgbClr val="0B2F3D"/>
                </a:solidFill>
                <a:latin typeface="Abril Fatface"/>
              </a:rPr>
              <a:t>II - LANDASAN TEORI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58722" y="9248346"/>
            <a:ext cx="1900578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0B2F3D"/>
                </a:solidFill>
                <a:latin typeface="Roboto"/>
              </a:rPr>
              <a:t>09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81929" y="1542136"/>
            <a:ext cx="10124142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0"/>
              </a:lnSpc>
            </a:pPr>
            <a:r>
              <a:rPr lang="en-US" sz="7500">
                <a:solidFill>
                  <a:srgbClr val="0B2F3D"/>
                </a:solidFill>
                <a:latin typeface="Abril Fatface"/>
              </a:rPr>
              <a:t>Literature Review (2)</a:t>
            </a:r>
          </a:p>
        </p:txBody>
      </p:sp>
      <p:sp>
        <p:nvSpPr>
          <p:cNvPr id="9" name="Freeform 9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aphicFrame>
        <p:nvGraphicFramePr>
          <p:cNvPr id="10" name="Table 14">
            <a:extLst>
              <a:ext uri="{FF2B5EF4-FFF2-40B4-BE49-F238E27FC236}">
                <a16:creationId xmlns:a16="http://schemas.microsoft.com/office/drawing/2014/main" id="{32158D1E-54C7-ECA5-A16A-52ECCFFE5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212845"/>
              </p:ext>
            </p:extLst>
          </p:nvPr>
        </p:nvGraphicFramePr>
        <p:xfrm>
          <a:off x="893850" y="3086100"/>
          <a:ext cx="16500300" cy="54864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945159">
                  <a:extLst>
                    <a:ext uri="{9D8B030D-6E8A-4147-A177-3AD203B41FA5}">
                      <a16:colId xmlns:a16="http://schemas.microsoft.com/office/drawing/2014/main" val="3553041425"/>
                    </a:ext>
                  </a:extLst>
                </a:gridCol>
                <a:gridCol w="4003650">
                  <a:extLst>
                    <a:ext uri="{9D8B030D-6E8A-4147-A177-3AD203B41FA5}">
                      <a16:colId xmlns:a16="http://schemas.microsoft.com/office/drawing/2014/main" val="2103661755"/>
                    </a:ext>
                  </a:extLst>
                </a:gridCol>
                <a:gridCol w="5282791">
                  <a:extLst>
                    <a:ext uri="{9D8B030D-6E8A-4147-A177-3AD203B41FA5}">
                      <a16:colId xmlns:a16="http://schemas.microsoft.com/office/drawing/2014/main" val="359167595"/>
                    </a:ext>
                  </a:extLst>
                </a:gridCol>
                <a:gridCol w="4268700">
                  <a:extLst>
                    <a:ext uri="{9D8B030D-6E8A-4147-A177-3AD203B41FA5}">
                      <a16:colId xmlns:a16="http://schemas.microsoft.com/office/drawing/2014/main" val="3989385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err="1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Penulis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err="1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Judul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err="1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Objek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 Penelitian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Roboto Bold" panose="02000000000000000000" charset="0"/>
                          <a:ea typeface="Roboto Bold" panose="02000000000000000000" charset="0"/>
                          <a:cs typeface="Roboto" panose="02000000000000000000" pitchFamily="2" charset="0"/>
                        </a:rPr>
                        <a:t>Hasil</a:t>
                      </a:r>
                      <a:endParaRPr lang="en-ID" sz="2400" b="0" dirty="0">
                        <a:solidFill>
                          <a:schemeClr val="tx1"/>
                        </a:solidFill>
                        <a:latin typeface="Roboto Bold" panose="02000000000000000000" charset="0"/>
                        <a:ea typeface="Roboto Bold" panose="02000000000000000000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8C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838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Sai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Kondamari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Anudeep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Itha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(2021)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 Deep Learning Application for Traffic Sign Classification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Klasifikasi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citra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rambu-rambu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lalu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lintas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(GTSRB)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menggunakan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arsitektur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LeNet-5 yang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telah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dimodifikasi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dengan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menguji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hyperparameter learning rate dan epoch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Akurasi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= 99,31%</a:t>
                      </a:r>
                    </a:p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Loss = 2,52%</a:t>
                      </a:r>
                    </a:p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Dengan learning rate 0,001 dan 30 epochs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55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Zaklouta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dkk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. (2011)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Traffic Sign Classification using K-d trees and Random Forests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Klasifikasi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citra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rambu-rambu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lalu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lintas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(GTSRB)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menggunakan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metode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random forest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Classification rate = 97,2%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77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Zhou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dkk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. (2018)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Improved VGG Model for Road Traffic Sign Recognition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Klasifikasi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citra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rambu-rambu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lalu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lintas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(GTSRB)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menggunakan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arsitektur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VGG yang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ditingkatkan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(improved VGG)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Recognition rate = 99%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79922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1547</Words>
  <Application>Microsoft Office PowerPoint</Application>
  <PresentationFormat>Custom</PresentationFormat>
  <Paragraphs>547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Roboto</vt:lpstr>
      <vt:lpstr>Open Sans</vt:lpstr>
      <vt:lpstr>Roboto Bold</vt:lpstr>
      <vt:lpstr>Abril Fatface Italics</vt:lpstr>
      <vt:lpstr>Calibri</vt:lpstr>
      <vt:lpstr>Arial</vt:lpstr>
      <vt:lpstr>Abril Fatface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Klasifikasi Citra Rambu-Rambu Lalu Lintas Menggunakan Arsitektur CNN EfficientNetB1 dan Deep Open Classification System</dc:title>
  <cp:lastModifiedBy>Jeremy Edbert</cp:lastModifiedBy>
  <cp:revision>19</cp:revision>
  <dcterms:created xsi:type="dcterms:W3CDTF">2006-08-16T00:00:00Z</dcterms:created>
  <dcterms:modified xsi:type="dcterms:W3CDTF">2023-10-07T05:09:06Z</dcterms:modified>
  <dc:identifier>DAFoVKCzkVc</dc:identifier>
</cp:coreProperties>
</file>